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handoutMasterIdLst>
    <p:handoutMasterId r:id="rId34"/>
  </p:handout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5" r:id="rId12"/>
    <p:sldId id="271" r:id="rId13"/>
    <p:sldId id="272" r:id="rId14"/>
    <p:sldId id="273" r:id="rId15"/>
    <p:sldId id="274" r:id="rId16"/>
    <p:sldId id="267" r:id="rId17"/>
    <p:sldId id="285" r:id="rId18"/>
    <p:sldId id="286" r:id="rId19"/>
    <p:sldId id="287" r:id="rId20"/>
    <p:sldId id="277" r:id="rId21"/>
    <p:sldId id="269" r:id="rId22"/>
    <p:sldId id="278" r:id="rId23"/>
    <p:sldId id="270" r:id="rId24"/>
    <p:sldId id="275" r:id="rId25"/>
    <p:sldId id="279" r:id="rId26"/>
    <p:sldId id="284" r:id="rId27"/>
    <p:sldId id="276" r:id="rId28"/>
    <p:sldId id="280" r:id="rId29"/>
    <p:sldId id="281" r:id="rId30"/>
    <p:sldId id="282" r:id="rId31"/>
    <p:sldId id="283" r:id="rId3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Аутсорсинг</c:v>
                </c:pt>
                <c:pt idx="1">
                  <c:v>Автоматизация</c:v>
                </c:pt>
                <c:pt idx="2">
                  <c:v>Оптимизация затрат</c:v>
                </c:pt>
                <c:pt idx="3">
                  <c:v>Повышение степени законодательного регулирования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50</c:v>
                </c:pt>
                <c:pt idx="2">
                  <c:v>17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4143E-C854-42AD-8638-68B4DDA9F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AB0DE6-E13B-46EF-B589-FB2AB98779CA}">
      <dgm:prSet phldrT="[Текст]"/>
      <dgm:spPr/>
      <dgm:t>
        <a:bodyPr/>
        <a:lstStyle/>
        <a:p>
          <a:r>
            <a:rPr lang="ru-RU" dirty="0" smtClean="0"/>
            <a:t>ОПЕРАТИВНЫЕ ФУНКЦИИ связаны с управлением движением материальных ценностей в области </a:t>
          </a:r>
          <a:r>
            <a:rPr lang="ru-RU" b="1" dirty="0" smtClean="0"/>
            <a:t>снабжения, произ­водства и распределения.</a:t>
          </a:r>
          <a:endParaRPr lang="ru-RU" dirty="0"/>
        </a:p>
      </dgm:t>
    </dgm:pt>
    <dgm:pt modelId="{E8504480-3835-417A-B852-A5358414EE1C}" type="parTrans" cxnId="{7117E4FE-0CFE-4EF7-A9C1-61C38066042D}">
      <dgm:prSet/>
      <dgm:spPr/>
      <dgm:t>
        <a:bodyPr/>
        <a:lstStyle/>
        <a:p>
          <a:endParaRPr lang="ru-RU"/>
        </a:p>
      </dgm:t>
    </dgm:pt>
    <dgm:pt modelId="{E5DD11D2-2D0C-4983-875C-8834B0B86A73}" type="sibTrans" cxnId="{7117E4FE-0CFE-4EF7-A9C1-61C38066042D}">
      <dgm:prSet/>
      <dgm:spPr/>
      <dgm:t>
        <a:bodyPr/>
        <a:lstStyle/>
        <a:p>
          <a:endParaRPr lang="ru-RU"/>
        </a:p>
      </dgm:t>
    </dgm:pt>
    <dgm:pt modelId="{7AAA7D28-7441-43E3-BFEB-B5F6EDEB44B9}">
      <dgm:prSet phldrT="[Текст]"/>
      <dgm:spPr/>
      <dgm:t>
        <a:bodyPr/>
        <a:lstStyle/>
        <a:p>
          <a:r>
            <a:rPr lang="ru-RU" smtClean="0"/>
            <a:t>ФУНКЦИИ ЛОГИСТИЧЕСКОЙ </a:t>
          </a:r>
          <a:r>
            <a:rPr lang="ru-RU" dirty="0" smtClean="0"/>
            <a:t>КООРДИНАЦИИ</a:t>
          </a:r>
          <a:endParaRPr lang="ru-RU" dirty="0"/>
        </a:p>
      </dgm:t>
    </dgm:pt>
    <dgm:pt modelId="{388BE874-0D1E-489C-97E6-2267F0B9EA76}" type="parTrans" cxnId="{0DA586D5-9DF8-4565-84F6-604387B8BB0B}">
      <dgm:prSet/>
      <dgm:spPr/>
      <dgm:t>
        <a:bodyPr/>
        <a:lstStyle/>
        <a:p>
          <a:endParaRPr lang="ru-RU"/>
        </a:p>
      </dgm:t>
    </dgm:pt>
    <dgm:pt modelId="{078791FC-79C6-4271-B8D2-638355C06142}" type="sibTrans" cxnId="{0DA586D5-9DF8-4565-84F6-604387B8BB0B}">
      <dgm:prSet/>
      <dgm:spPr/>
      <dgm:t>
        <a:bodyPr/>
        <a:lstStyle/>
        <a:p>
          <a:endParaRPr lang="ru-RU"/>
        </a:p>
      </dgm:t>
    </dgm:pt>
    <dgm:pt modelId="{1729D5F6-22D9-4333-991C-0F6DE6D6C1A3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1.В сфере снабжения - это управление движением сырья, мате­риалов, запасов готовой продукции от поставщика до производ­ственного предприятия, склада или торгового хранилища.</a:t>
          </a:r>
        </a:p>
        <a:p>
          <a:r>
            <a:rPr lang="ru-RU" dirty="0" smtClean="0"/>
            <a:t>2. На уровне производства логистика - это управление, включа­ющее контроль движения полуфабриката через все стадии произ­водства, а также движения товара на склады и рынки сбыта.</a:t>
          </a:r>
        </a:p>
        <a:p>
          <a:r>
            <a:rPr lang="ru-RU" dirty="0" smtClean="0"/>
            <a:t>3. Управление распределением охватывает организацию потоков конечной продукции от производителя к потребителю. </a:t>
          </a:r>
          <a:endParaRPr lang="ru-RU" dirty="0"/>
        </a:p>
      </dgm:t>
    </dgm:pt>
    <dgm:pt modelId="{A8CB4690-42DF-4DBE-A643-801C46F77F2E}" type="parTrans" cxnId="{4227D5CF-A2C0-4A52-8734-E569EB79FA8A}">
      <dgm:prSet/>
      <dgm:spPr/>
      <dgm:t>
        <a:bodyPr/>
        <a:lstStyle/>
        <a:p>
          <a:endParaRPr lang="ru-RU"/>
        </a:p>
      </dgm:t>
    </dgm:pt>
    <dgm:pt modelId="{1550F041-17A8-4F34-A127-A0037FD41E75}" type="sibTrans" cxnId="{4227D5CF-A2C0-4A52-8734-E569EB79FA8A}">
      <dgm:prSet/>
      <dgm:spPr/>
      <dgm:t>
        <a:bodyPr/>
        <a:lstStyle/>
        <a:p>
          <a:endParaRPr lang="ru-RU"/>
        </a:p>
      </dgm:t>
    </dgm:pt>
    <dgm:pt modelId="{1104E7AD-48EF-41C1-B038-5AD769F41BD2}">
      <dgm:prSet phldrT="[Текст]"/>
      <dgm:spPr/>
      <dgm:t>
        <a:bodyPr/>
        <a:lstStyle/>
        <a:p>
          <a:r>
            <a:rPr lang="ru-RU" smtClean="0"/>
            <a:t>выявление </a:t>
          </a:r>
          <a:r>
            <a:rPr lang="ru-RU" dirty="0" smtClean="0"/>
            <a:t>и анализ мате­риальных потребностей различных частей производства, анализ области рынков, на которых действует организация, прогнозирова­ние развития потенциальных рынков, обработка данных потребно­стей клиентуры.</a:t>
          </a:r>
          <a:endParaRPr lang="ru-RU" dirty="0"/>
        </a:p>
      </dgm:t>
    </dgm:pt>
    <dgm:pt modelId="{49FC90A5-C14E-43DB-884A-CCCB1172C0C4}" type="parTrans" cxnId="{0004F131-DE78-40B0-A30A-2441EFC06006}">
      <dgm:prSet/>
      <dgm:spPr/>
      <dgm:t>
        <a:bodyPr/>
        <a:lstStyle/>
        <a:p>
          <a:endParaRPr lang="ru-RU"/>
        </a:p>
      </dgm:t>
    </dgm:pt>
    <dgm:pt modelId="{C1029A09-0FED-4B54-BDA5-33A6D45D39CF}" type="sibTrans" cxnId="{0004F131-DE78-40B0-A30A-2441EFC06006}">
      <dgm:prSet/>
      <dgm:spPr/>
      <dgm:t>
        <a:bodyPr/>
        <a:lstStyle/>
        <a:p>
          <a:endParaRPr lang="ru-RU"/>
        </a:p>
      </dgm:t>
    </dgm:pt>
    <dgm:pt modelId="{51DD578F-CDF9-4E67-BEB9-6670D1FE6A65}" type="pres">
      <dgm:prSet presAssocID="{8904143E-C854-42AD-8638-68B4DDA9F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2FCE63-305C-46EB-95D2-69A3FE5CBD60}" type="pres">
      <dgm:prSet presAssocID="{B0AB0DE6-E13B-46EF-B589-FB2AB98779C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1A6270-9672-4C02-B1C7-4026AC9E6B2F}" type="pres">
      <dgm:prSet presAssocID="{B0AB0DE6-E13B-46EF-B589-FB2AB98779C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46099B-2F70-4ADE-8928-DFF0A4ACE6E1}" type="pres">
      <dgm:prSet presAssocID="{7AAA7D28-7441-43E3-BFEB-B5F6EDEB44B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C4C8A-4F4C-4E8F-9444-C1572CC802AC}" type="pres">
      <dgm:prSet presAssocID="{7AAA7D28-7441-43E3-BFEB-B5F6EDEB44B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7127DD-629B-4163-A584-EE4988273B39}" type="presOf" srcId="{1729D5F6-22D9-4333-991C-0F6DE6D6C1A3}" destId="{731A6270-9672-4C02-B1C7-4026AC9E6B2F}" srcOrd="0" destOrd="0" presId="urn:microsoft.com/office/officeart/2005/8/layout/vList2"/>
    <dgm:cxn modelId="{7117E4FE-0CFE-4EF7-A9C1-61C38066042D}" srcId="{8904143E-C854-42AD-8638-68B4DDA9F337}" destId="{B0AB0DE6-E13B-46EF-B589-FB2AB98779CA}" srcOrd="0" destOrd="0" parTransId="{E8504480-3835-417A-B852-A5358414EE1C}" sibTransId="{E5DD11D2-2D0C-4983-875C-8834B0B86A73}"/>
    <dgm:cxn modelId="{0EF011BF-137F-4D1F-A93B-B1CAC56589AE}" type="presOf" srcId="{B0AB0DE6-E13B-46EF-B589-FB2AB98779CA}" destId="{FB2FCE63-305C-46EB-95D2-69A3FE5CBD60}" srcOrd="0" destOrd="0" presId="urn:microsoft.com/office/officeart/2005/8/layout/vList2"/>
    <dgm:cxn modelId="{C2682060-B905-4D6A-966D-9061AA70F3B4}" type="presOf" srcId="{1104E7AD-48EF-41C1-B038-5AD769F41BD2}" destId="{17CC4C8A-4F4C-4E8F-9444-C1572CC802AC}" srcOrd="0" destOrd="0" presId="urn:microsoft.com/office/officeart/2005/8/layout/vList2"/>
    <dgm:cxn modelId="{0DA586D5-9DF8-4565-84F6-604387B8BB0B}" srcId="{8904143E-C854-42AD-8638-68B4DDA9F337}" destId="{7AAA7D28-7441-43E3-BFEB-B5F6EDEB44B9}" srcOrd="1" destOrd="0" parTransId="{388BE874-0D1E-489C-97E6-2267F0B9EA76}" sibTransId="{078791FC-79C6-4271-B8D2-638355C06142}"/>
    <dgm:cxn modelId="{4227D5CF-A2C0-4A52-8734-E569EB79FA8A}" srcId="{B0AB0DE6-E13B-46EF-B589-FB2AB98779CA}" destId="{1729D5F6-22D9-4333-991C-0F6DE6D6C1A3}" srcOrd="0" destOrd="0" parTransId="{A8CB4690-42DF-4DBE-A643-801C46F77F2E}" sibTransId="{1550F041-17A8-4F34-A127-A0037FD41E75}"/>
    <dgm:cxn modelId="{0004F131-DE78-40B0-A30A-2441EFC06006}" srcId="{7AAA7D28-7441-43E3-BFEB-B5F6EDEB44B9}" destId="{1104E7AD-48EF-41C1-B038-5AD769F41BD2}" srcOrd="0" destOrd="0" parTransId="{49FC90A5-C14E-43DB-884A-CCCB1172C0C4}" sibTransId="{C1029A09-0FED-4B54-BDA5-33A6D45D39CF}"/>
    <dgm:cxn modelId="{76CAF4B4-1206-4989-AC30-6BB9A136B5A7}" type="presOf" srcId="{7AAA7D28-7441-43E3-BFEB-B5F6EDEB44B9}" destId="{9A46099B-2F70-4ADE-8928-DFF0A4ACE6E1}" srcOrd="0" destOrd="0" presId="urn:microsoft.com/office/officeart/2005/8/layout/vList2"/>
    <dgm:cxn modelId="{13C7C041-F354-4CF9-8712-56411A267439}" type="presOf" srcId="{8904143E-C854-42AD-8638-68B4DDA9F337}" destId="{51DD578F-CDF9-4E67-BEB9-6670D1FE6A65}" srcOrd="0" destOrd="0" presId="urn:microsoft.com/office/officeart/2005/8/layout/vList2"/>
    <dgm:cxn modelId="{2E0A63EF-2EA7-4F66-AA1A-1A8731B2A3DC}" type="presParOf" srcId="{51DD578F-CDF9-4E67-BEB9-6670D1FE6A65}" destId="{FB2FCE63-305C-46EB-95D2-69A3FE5CBD60}" srcOrd="0" destOrd="0" presId="urn:microsoft.com/office/officeart/2005/8/layout/vList2"/>
    <dgm:cxn modelId="{DD2D14F8-49B7-47D2-B5F0-1B2FA2D47543}" type="presParOf" srcId="{51DD578F-CDF9-4E67-BEB9-6670D1FE6A65}" destId="{731A6270-9672-4C02-B1C7-4026AC9E6B2F}" srcOrd="1" destOrd="0" presId="urn:microsoft.com/office/officeart/2005/8/layout/vList2"/>
    <dgm:cxn modelId="{DB8D4FE5-0580-47E5-A186-A25A7B546C14}" type="presParOf" srcId="{51DD578F-CDF9-4E67-BEB9-6670D1FE6A65}" destId="{9A46099B-2F70-4ADE-8928-DFF0A4ACE6E1}" srcOrd="2" destOrd="0" presId="urn:microsoft.com/office/officeart/2005/8/layout/vList2"/>
    <dgm:cxn modelId="{8AA5145F-809C-4C22-A728-A30FFC18CAF5}" type="presParOf" srcId="{51DD578F-CDF9-4E67-BEB9-6670D1FE6A65}" destId="{17CC4C8A-4F4C-4E8F-9444-C1572CC802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E86CEA-3235-4928-9B9E-A6C362B8A64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46C00D-B53A-4F80-93C2-4E11933301D3}">
      <dgm:prSet phldrT="[Текст]"/>
      <dgm:spPr/>
      <dgm:t>
        <a:bodyPr/>
        <a:lstStyle/>
        <a:p>
          <a:r>
            <a:rPr lang="ru-RU" b="1" dirty="0" smtClean="0"/>
            <a:t>Глобальные задачи</a:t>
          </a:r>
          <a:endParaRPr lang="ru-RU" dirty="0"/>
        </a:p>
      </dgm:t>
    </dgm:pt>
    <dgm:pt modelId="{C238AB49-EBA8-4F97-8C31-01F3A2D68B17}" type="parTrans" cxnId="{F57EE593-502A-465E-9280-B34C3B0F11B6}">
      <dgm:prSet/>
      <dgm:spPr/>
      <dgm:t>
        <a:bodyPr/>
        <a:lstStyle/>
        <a:p>
          <a:endParaRPr lang="ru-RU"/>
        </a:p>
      </dgm:t>
    </dgm:pt>
    <dgm:pt modelId="{E20987B6-72E6-4D5C-8C52-F9917A204727}" type="sibTrans" cxnId="{F57EE593-502A-465E-9280-B34C3B0F11B6}">
      <dgm:prSet/>
      <dgm:spPr/>
      <dgm:t>
        <a:bodyPr/>
        <a:lstStyle/>
        <a:p>
          <a:endParaRPr lang="ru-RU"/>
        </a:p>
      </dgm:t>
    </dgm:pt>
    <dgm:pt modelId="{E55919B8-1983-4E63-B478-0D40833D5A3F}">
      <dgm:prSet phldrT="[Текст]"/>
      <dgm:spPr/>
      <dgm:t>
        <a:bodyPr/>
        <a:lstStyle/>
        <a:p>
          <a:r>
            <a:rPr lang="ru-RU" b="1" dirty="0" smtClean="0"/>
            <a:t>Общие задачи</a:t>
          </a:r>
          <a:endParaRPr lang="ru-RU" dirty="0"/>
        </a:p>
      </dgm:t>
    </dgm:pt>
    <dgm:pt modelId="{9B482DFD-3E9B-4465-A96A-6A596F461337}" type="parTrans" cxnId="{8676ABB3-A673-4797-A9AC-DF8B7A9BCB33}">
      <dgm:prSet/>
      <dgm:spPr/>
      <dgm:t>
        <a:bodyPr/>
        <a:lstStyle/>
        <a:p>
          <a:endParaRPr lang="ru-RU"/>
        </a:p>
      </dgm:t>
    </dgm:pt>
    <dgm:pt modelId="{DF6809D9-93C8-4A21-B0A9-856152DA56B4}" type="sibTrans" cxnId="{8676ABB3-A673-4797-A9AC-DF8B7A9BCB33}">
      <dgm:prSet/>
      <dgm:spPr/>
      <dgm:t>
        <a:bodyPr/>
        <a:lstStyle/>
        <a:p>
          <a:endParaRPr lang="ru-RU"/>
        </a:p>
      </dgm:t>
    </dgm:pt>
    <dgm:pt modelId="{4EC00028-4944-45D3-A5BA-C6117095815C}">
      <dgm:prSet phldrT="[Текст]"/>
      <dgm:spPr/>
      <dgm:t>
        <a:bodyPr/>
        <a:lstStyle/>
        <a:p>
          <a:r>
            <a:rPr lang="ru-RU" b="1" dirty="0" smtClean="0"/>
            <a:t>Частные задачи </a:t>
          </a:r>
          <a:endParaRPr lang="ru-RU" dirty="0"/>
        </a:p>
      </dgm:t>
    </dgm:pt>
    <dgm:pt modelId="{5BA78E37-CF00-491D-BB37-978997288259}" type="parTrans" cxnId="{D85B337D-9CD9-426E-BA50-A66DBA2A38DE}">
      <dgm:prSet/>
      <dgm:spPr/>
      <dgm:t>
        <a:bodyPr/>
        <a:lstStyle/>
        <a:p>
          <a:endParaRPr lang="ru-RU"/>
        </a:p>
      </dgm:t>
    </dgm:pt>
    <dgm:pt modelId="{0C843914-90BF-4A5E-914D-1EA47E16B88C}" type="sibTrans" cxnId="{D85B337D-9CD9-426E-BA50-A66DBA2A38DE}">
      <dgm:prSet/>
      <dgm:spPr/>
      <dgm:t>
        <a:bodyPr/>
        <a:lstStyle/>
        <a:p>
          <a:endParaRPr lang="ru-RU"/>
        </a:p>
      </dgm:t>
    </dgm:pt>
    <dgm:pt modelId="{724E764F-5E0C-4E37-A3A8-B4C5E1887DDE}">
      <dgm:prSet phldrT="[Текст]"/>
      <dgm:spPr/>
      <dgm:t>
        <a:bodyPr/>
        <a:lstStyle/>
        <a:p>
          <a:r>
            <a:rPr lang="ru-RU" dirty="0" smtClean="0"/>
            <a:t>моделирование логистических систем и факторов их функционирования.</a:t>
          </a:r>
          <a:endParaRPr lang="ru-RU" dirty="0"/>
        </a:p>
      </dgm:t>
    </dgm:pt>
    <dgm:pt modelId="{1A669A08-D55D-4D5A-99C9-CE7C429AA3C2}" type="parTrans" cxnId="{4539F35E-6266-4C02-8604-F0AC8C95C2F2}">
      <dgm:prSet/>
      <dgm:spPr/>
      <dgm:t>
        <a:bodyPr/>
        <a:lstStyle/>
        <a:p>
          <a:endParaRPr lang="ru-RU"/>
        </a:p>
      </dgm:t>
    </dgm:pt>
    <dgm:pt modelId="{D2AC1D62-84FB-4D94-A229-800ECE4AA052}" type="sibTrans" cxnId="{4539F35E-6266-4C02-8604-F0AC8C95C2F2}">
      <dgm:prSet/>
      <dgm:spPr/>
      <dgm:t>
        <a:bodyPr/>
        <a:lstStyle/>
        <a:p>
          <a:endParaRPr lang="ru-RU"/>
        </a:p>
      </dgm:t>
    </dgm:pt>
    <dgm:pt modelId="{C5020B9B-AD65-4242-9B9E-928F82BB7828}">
      <dgm:prSet phldrT="[Текст]"/>
      <dgm:spPr/>
      <dgm:t>
        <a:bodyPr/>
        <a:lstStyle/>
        <a:p>
          <a:r>
            <a:rPr lang="ru-RU" b="0" dirty="0" smtClean="0"/>
            <a:t>достижение максимального эффекта с минимальными затратами;</a:t>
          </a:r>
          <a:endParaRPr lang="ru-RU" dirty="0"/>
        </a:p>
      </dgm:t>
    </dgm:pt>
    <dgm:pt modelId="{25CA7D75-16F4-4E2C-B150-507A95BB50CB}" type="parTrans" cxnId="{D3075FC2-13F6-4581-94F8-E807535BD751}">
      <dgm:prSet/>
      <dgm:spPr/>
      <dgm:t>
        <a:bodyPr/>
        <a:lstStyle/>
        <a:p>
          <a:endParaRPr lang="ru-RU"/>
        </a:p>
      </dgm:t>
    </dgm:pt>
    <dgm:pt modelId="{1FA22F1B-E236-49E5-9CFB-1918F9B270A7}" type="sibTrans" cxnId="{D3075FC2-13F6-4581-94F8-E807535BD751}">
      <dgm:prSet/>
      <dgm:spPr/>
      <dgm:t>
        <a:bodyPr/>
        <a:lstStyle/>
        <a:p>
          <a:endParaRPr lang="ru-RU"/>
        </a:p>
      </dgm:t>
    </dgm:pt>
    <dgm:pt modelId="{63836053-C8FA-45B5-B6D4-4F1F4BBC0D7A}">
      <dgm:prSet phldrT="[Текст]"/>
      <dgm:spPr/>
      <dgm:t>
        <a:bodyPr/>
        <a:lstStyle/>
        <a:p>
          <a:r>
            <a:rPr lang="ru-RU" dirty="0" smtClean="0"/>
            <a:t>создание системы регулирования материальных и инфор­мационных потоков;</a:t>
          </a:r>
          <a:endParaRPr lang="ru-RU" dirty="0"/>
        </a:p>
      </dgm:t>
    </dgm:pt>
    <dgm:pt modelId="{FF4F34E9-707D-4339-8A51-8E00C7E138E8}" type="parTrans" cxnId="{A5FC1060-14F1-4552-99A2-24F0B163EF5C}">
      <dgm:prSet/>
      <dgm:spPr/>
      <dgm:t>
        <a:bodyPr/>
        <a:lstStyle/>
        <a:p>
          <a:endParaRPr lang="ru-RU"/>
        </a:p>
      </dgm:t>
    </dgm:pt>
    <dgm:pt modelId="{1E6EEC47-602C-4CEB-BA33-86139AF73D77}" type="sibTrans" cxnId="{A5FC1060-14F1-4552-99A2-24F0B163EF5C}">
      <dgm:prSet/>
      <dgm:spPr/>
      <dgm:t>
        <a:bodyPr/>
        <a:lstStyle/>
        <a:p>
          <a:endParaRPr lang="ru-RU"/>
        </a:p>
      </dgm:t>
    </dgm:pt>
    <dgm:pt modelId="{69FDA376-8ED4-48CA-9BB6-35E5DA226164}">
      <dgm:prSet/>
      <dgm:spPr/>
      <dgm:t>
        <a:bodyPr/>
        <a:lstStyle/>
        <a:p>
          <a:r>
            <a:rPr lang="ru-RU" dirty="0" smtClean="0"/>
            <a:t>прогнозирование возможных объемов производства, пере­возок, складирования;</a:t>
          </a:r>
          <a:endParaRPr lang="ru-RU" dirty="0"/>
        </a:p>
      </dgm:t>
    </dgm:pt>
    <dgm:pt modelId="{1F38EA9C-DDD3-4082-930A-F4BE41D81268}" type="parTrans" cxnId="{9EFFE546-5440-4319-8F96-23C0AA04DB76}">
      <dgm:prSet/>
      <dgm:spPr/>
      <dgm:t>
        <a:bodyPr/>
        <a:lstStyle/>
        <a:p>
          <a:endParaRPr lang="ru-RU"/>
        </a:p>
      </dgm:t>
    </dgm:pt>
    <dgm:pt modelId="{3F645720-031E-449E-8829-CFE3FE4EF91C}" type="sibTrans" cxnId="{9EFFE546-5440-4319-8F96-23C0AA04DB76}">
      <dgm:prSet/>
      <dgm:spPr/>
      <dgm:t>
        <a:bodyPr/>
        <a:lstStyle/>
        <a:p>
          <a:endParaRPr lang="ru-RU"/>
        </a:p>
      </dgm:t>
    </dgm:pt>
    <dgm:pt modelId="{E4EDE6D1-0705-48AA-A07B-1B1F127C93C9}">
      <dgm:prSet/>
      <dgm:spPr/>
      <dgm:t>
        <a:bodyPr/>
        <a:lstStyle/>
        <a:p>
          <a:r>
            <a:rPr lang="ru-RU" dirty="0" smtClean="0"/>
            <a:t>определение </a:t>
          </a:r>
          <a:r>
            <a:rPr lang="ru-RU" dirty="0" err="1" smtClean="0"/>
            <a:t>несостыковки</a:t>
          </a:r>
          <a:r>
            <a:rPr lang="ru-RU" dirty="0" smtClean="0"/>
            <a:t> между необходимостью и воз­можностью реализовать ее на производстве;</a:t>
          </a:r>
          <a:endParaRPr lang="ru-RU" dirty="0"/>
        </a:p>
      </dgm:t>
    </dgm:pt>
    <dgm:pt modelId="{97DBA4FD-5041-493B-AA43-FFBD1A1DDE11}" type="parTrans" cxnId="{A190C582-6B10-4264-BFF5-1EC729C67985}">
      <dgm:prSet/>
      <dgm:spPr/>
      <dgm:t>
        <a:bodyPr/>
        <a:lstStyle/>
        <a:p>
          <a:endParaRPr lang="ru-RU"/>
        </a:p>
      </dgm:t>
    </dgm:pt>
    <dgm:pt modelId="{E8364F03-E6EC-4D3E-AC8A-4F3494FC29D5}" type="sibTrans" cxnId="{A190C582-6B10-4264-BFF5-1EC729C67985}">
      <dgm:prSet/>
      <dgm:spPr/>
      <dgm:t>
        <a:bodyPr/>
        <a:lstStyle/>
        <a:p>
          <a:endParaRPr lang="ru-RU"/>
        </a:p>
      </dgm:t>
    </dgm:pt>
    <dgm:pt modelId="{B523F792-4263-4C2B-BFD1-05E5FB183930}">
      <dgm:prSet/>
      <dgm:spPr/>
      <dgm:t>
        <a:bodyPr/>
        <a:lstStyle/>
        <a:p>
          <a:r>
            <a:rPr lang="ru-RU" dirty="0" smtClean="0"/>
            <a:t>выявление спроса на продукт, выработанный и продвигае­мый в рамках логистической системы;</a:t>
          </a:r>
          <a:endParaRPr lang="ru-RU" dirty="0"/>
        </a:p>
      </dgm:t>
    </dgm:pt>
    <dgm:pt modelId="{2F569DA4-A470-4B0A-85D2-ED382E42F7C7}" type="parTrans" cxnId="{A6BB05CD-445B-4135-9765-7E0C9A91A1F7}">
      <dgm:prSet/>
      <dgm:spPr/>
      <dgm:t>
        <a:bodyPr/>
        <a:lstStyle/>
        <a:p>
          <a:endParaRPr lang="ru-RU"/>
        </a:p>
      </dgm:t>
    </dgm:pt>
    <dgm:pt modelId="{E0AC932B-9782-409F-B9E5-B2B88D8FDD63}" type="sibTrans" cxnId="{A6BB05CD-445B-4135-9765-7E0C9A91A1F7}">
      <dgm:prSet/>
      <dgm:spPr/>
      <dgm:t>
        <a:bodyPr/>
        <a:lstStyle/>
        <a:p>
          <a:endParaRPr lang="ru-RU"/>
        </a:p>
      </dgm:t>
    </dgm:pt>
    <dgm:pt modelId="{2EF0C804-9A61-40A3-884F-FE77C5ACA0CE}">
      <dgm:prSet/>
      <dgm:spPr/>
      <dgm:t>
        <a:bodyPr/>
        <a:lstStyle/>
        <a:p>
          <a:r>
            <a:rPr lang="ru-RU" dirty="0" smtClean="0"/>
            <a:t>организация предпродажного и послепродажного обслу­живания.</a:t>
          </a:r>
          <a:endParaRPr lang="ru-RU" dirty="0"/>
        </a:p>
      </dgm:t>
    </dgm:pt>
    <dgm:pt modelId="{85795344-014B-4665-AA3B-40BE133C1210}" type="parTrans" cxnId="{AA0E8DDC-B854-4209-A207-C156E32ED596}">
      <dgm:prSet/>
      <dgm:spPr/>
      <dgm:t>
        <a:bodyPr/>
        <a:lstStyle/>
        <a:p>
          <a:endParaRPr lang="ru-RU"/>
        </a:p>
      </dgm:t>
    </dgm:pt>
    <dgm:pt modelId="{40B4CF1B-D911-42C4-B96E-82AF147178F8}" type="sibTrans" cxnId="{AA0E8DDC-B854-4209-A207-C156E32ED596}">
      <dgm:prSet/>
      <dgm:spPr/>
      <dgm:t>
        <a:bodyPr/>
        <a:lstStyle/>
        <a:p>
          <a:endParaRPr lang="ru-RU"/>
        </a:p>
      </dgm:t>
    </dgm:pt>
    <dgm:pt modelId="{EBBDAFD3-6344-4FD3-8AD4-63CA8EDD8837}">
      <dgm:prSet phldrT="[Текст]"/>
      <dgm:spPr/>
      <dgm:t>
        <a:bodyPr/>
        <a:lstStyle/>
        <a:p>
          <a:r>
            <a:rPr lang="ru-RU" dirty="0" smtClean="0"/>
            <a:t>создание минимальных запасов;</a:t>
          </a:r>
          <a:endParaRPr lang="ru-RU" dirty="0"/>
        </a:p>
      </dgm:t>
    </dgm:pt>
    <dgm:pt modelId="{412D8326-E1E8-41F7-97B5-CC1CAE4A4FC3}" type="parTrans" cxnId="{6C7106AF-7ED8-4526-9741-6AA0FE6305CA}">
      <dgm:prSet/>
      <dgm:spPr/>
      <dgm:t>
        <a:bodyPr/>
        <a:lstStyle/>
        <a:p>
          <a:endParaRPr lang="ru-RU"/>
        </a:p>
      </dgm:t>
    </dgm:pt>
    <dgm:pt modelId="{CE4E0C0A-1ACD-4B21-92B0-AC05A6A88433}" type="sibTrans" cxnId="{6C7106AF-7ED8-4526-9741-6AA0FE6305CA}">
      <dgm:prSet/>
      <dgm:spPr/>
      <dgm:t>
        <a:bodyPr/>
        <a:lstStyle/>
        <a:p>
          <a:endParaRPr lang="ru-RU"/>
        </a:p>
      </dgm:t>
    </dgm:pt>
    <dgm:pt modelId="{3C3E8D4D-37E0-4D02-A977-8F2CBE9041CE}">
      <dgm:prSet/>
      <dgm:spPr/>
      <dgm:t>
        <a:bodyPr/>
        <a:lstStyle/>
        <a:p>
          <a:r>
            <a:rPr lang="ru-RU" dirty="0" smtClean="0"/>
            <a:t>максимальное сокращение времени хранения готовой про­дукции;</a:t>
          </a:r>
          <a:endParaRPr lang="ru-RU" dirty="0"/>
        </a:p>
      </dgm:t>
    </dgm:pt>
    <dgm:pt modelId="{7944B3D9-21E8-4F94-B9E1-01DA0E6508BB}" type="parTrans" cxnId="{A965F912-7089-4E58-B468-22D1804EF8C7}">
      <dgm:prSet/>
      <dgm:spPr/>
      <dgm:t>
        <a:bodyPr/>
        <a:lstStyle/>
        <a:p>
          <a:endParaRPr lang="ru-RU"/>
        </a:p>
      </dgm:t>
    </dgm:pt>
    <dgm:pt modelId="{3D727263-8A5D-4DE0-852E-C5D38D8F0A16}" type="sibTrans" cxnId="{A965F912-7089-4E58-B468-22D1804EF8C7}">
      <dgm:prSet/>
      <dgm:spPr/>
      <dgm:t>
        <a:bodyPr/>
        <a:lstStyle/>
        <a:p>
          <a:endParaRPr lang="ru-RU"/>
        </a:p>
      </dgm:t>
    </dgm:pt>
    <dgm:pt modelId="{551E47F9-8859-42A4-A79B-7436B656BE34}">
      <dgm:prSet/>
      <dgm:spPr/>
      <dgm:t>
        <a:bodyPr/>
        <a:lstStyle/>
        <a:p>
          <a:r>
            <a:rPr lang="ru-RU" dirty="0" smtClean="0"/>
            <a:t>сокращение времени перевозок.</a:t>
          </a:r>
          <a:endParaRPr lang="ru-RU" dirty="0"/>
        </a:p>
      </dgm:t>
    </dgm:pt>
    <dgm:pt modelId="{7593D84D-EEDD-4BC0-92B4-72ED36B01D99}" type="parTrans" cxnId="{038F1216-AEA1-474C-9D3A-D56B11A147CD}">
      <dgm:prSet/>
      <dgm:spPr/>
      <dgm:t>
        <a:bodyPr/>
        <a:lstStyle/>
        <a:p>
          <a:endParaRPr lang="ru-RU"/>
        </a:p>
      </dgm:t>
    </dgm:pt>
    <dgm:pt modelId="{F3B3A46B-3698-4077-B4E6-79A6A7941BB7}" type="sibTrans" cxnId="{038F1216-AEA1-474C-9D3A-D56B11A147CD}">
      <dgm:prSet/>
      <dgm:spPr/>
      <dgm:t>
        <a:bodyPr/>
        <a:lstStyle/>
        <a:p>
          <a:endParaRPr lang="ru-RU"/>
        </a:p>
      </dgm:t>
    </dgm:pt>
    <dgm:pt modelId="{BED7945C-E553-4EFA-904C-9C7EE1CBBC38}" type="pres">
      <dgm:prSet presAssocID="{7EE86CEA-3235-4928-9B9E-A6C362B8A64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7169AB-D8F5-4E39-84DF-72247A553287}" type="pres">
      <dgm:prSet presAssocID="{CA46C00D-B53A-4F80-93C2-4E11933301D3}" presName="parentLin" presStyleCnt="0"/>
      <dgm:spPr/>
    </dgm:pt>
    <dgm:pt modelId="{42D36433-2AFD-4FEF-939A-CF64D5B8233C}" type="pres">
      <dgm:prSet presAssocID="{CA46C00D-B53A-4F80-93C2-4E11933301D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01B5B57-524B-4A60-933D-7E8A6A4A9E6A}" type="pres">
      <dgm:prSet presAssocID="{CA46C00D-B53A-4F80-93C2-4E11933301D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FE4E1-4D3A-47FD-BF4E-A4EB7C0D4571}" type="pres">
      <dgm:prSet presAssocID="{CA46C00D-B53A-4F80-93C2-4E11933301D3}" presName="negativeSpace" presStyleCnt="0"/>
      <dgm:spPr/>
    </dgm:pt>
    <dgm:pt modelId="{6FAFEBA5-58EE-47B3-9D3C-B63B4F63F13A}" type="pres">
      <dgm:prSet presAssocID="{CA46C00D-B53A-4F80-93C2-4E11933301D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344DE-621A-455D-BC95-ABAF7B5F2E10}" type="pres">
      <dgm:prSet presAssocID="{E20987B6-72E6-4D5C-8C52-F9917A204727}" presName="spaceBetweenRectangles" presStyleCnt="0"/>
      <dgm:spPr/>
    </dgm:pt>
    <dgm:pt modelId="{70404483-BE83-4BA8-A0DA-7DF1871B6C8C}" type="pres">
      <dgm:prSet presAssocID="{E55919B8-1983-4E63-B478-0D40833D5A3F}" presName="parentLin" presStyleCnt="0"/>
      <dgm:spPr/>
    </dgm:pt>
    <dgm:pt modelId="{18FAF3A4-6739-4D8E-B932-8341DD8398DB}" type="pres">
      <dgm:prSet presAssocID="{E55919B8-1983-4E63-B478-0D40833D5A3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4DF118E-02B5-4F0A-A4D2-90D751127A8B}" type="pres">
      <dgm:prSet presAssocID="{E55919B8-1983-4E63-B478-0D40833D5A3F}" presName="parentText" presStyleLbl="node1" presStyleIdx="1" presStyleCnt="3" custLinFactNeighborX="-2786" custLinFactNeighborY="-1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FD81B-9363-44F5-B63F-8E79A1842C78}" type="pres">
      <dgm:prSet presAssocID="{E55919B8-1983-4E63-B478-0D40833D5A3F}" presName="negativeSpace" presStyleCnt="0"/>
      <dgm:spPr/>
    </dgm:pt>
    <dgm:pt modelId="{A4B779EC-3843-490E-9AEA-8B499A601159}" type="pres">
      <dgm:prSet presAssocID="{E55919B8-1983-4E63-B478-0D40833D5A3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7CE3D1-DF70-462A-B12F-DB9EF70C248C}" type="pres">
      <dgm:prSet presAssocID="{DF6809D9-93C8-4A21-B0A9-856152DA56B4}" presName="spaceBetweenRectangles" presStyleCnt="0"/>
      <dgm:spPr/>
    </dgm:pt>
    <dgm:pt modelId="{7F7C270F-AF5B-450A-A806-C33EC852D876}" type="pres">
      <dgm:prSet presAssocID="{4EC00028-4944-45D3-A5BA-C6117095815C}" presName="parentLin" presStyleCnt="0"/>
      <dgm:spPr/>
    </dgm:pt>
    <dgm:pt modelId="{17A29A9D-2FC1-41CF-AAE0-9ACDF224AD63}" type="pres">
      <dgm:prSet presAssocID="{4EC00028-4944-45D3-A5BA-C6117095815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475A9EB-12CB-498F-994D-027315F5C889}" type="pres">
      <dgm:prSet presAssocID="{4EC00028-4944-45D3-A5BA-C6117095815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24E87-070B-4479-A3EF-E772C71D5CB7}" type="pres">
      <dgm:prSet presAssocID="{4EC00028-4944-45D3-A5BA-C6117095815C}" presName="negativeSpace" presStyleCnt="0"/>
      <dgm:spPr/>
    </dgm:pt>
    <dgm:pt modelId="{8EBB095E-89DA-4C18-A5FB-BF15DA83E8E2}" type="pres">
      <dgm:prSet presAssocID="{4EC00028-4944-45D3-A5BA-C6117095815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7106AF-7ED8-4526-9741-6AA0FE6305CA}" srcId="{4EC00028-4944-45D3-A5BA-C6117095815C}" destId="{EBBDAFD3-6344-4FD3-8AD4-63CA8EDD8837}" srcOrd="0" destOrd="0" parTransId="{412D8326-E1E8-41F7-97B5-CC1CAE4A4FC3}" sibTransId="{CE4E0C0A-1ACD-4B21-92B0-AC05A6A88433}"/>
    <dgm:cxn modelId="{4863677A-424B-4ADA-9CCB-B0776B8D9A69}" type="presOf" srcId="{4EC00028-4944-45D3-A5BA-C6117095815C}" destId="{7475A9EB-12CB-498F-994D-027315F5C889}" srcOrd="1" destOrd="0" presId="urn:microsoft.com/office/officeart/2005/8/layout/list1"/>
    <dgm:cxn modelId="{BDAD33FE-F3EB-4D86-9E64-4528AF68B16C}" type="presOf" srcId="{B523F792-4263-4C2B-BFD1-05E5FB183930}" destId="{A4B779EC-3843-490E-9AEA-8B499A601159}" srcOrd="0" destOrd="3" presId="urn:microsoft.com/office/officeart/2005/8/layout/list1"/>
    <dgm:cxn modelId="{F57EE593-502A-465E-9280-B34C3B0F11B6}" srcId="{7EE86CEA-3235-4928-9B9E-A6C362B8A645}" destId="{CA46C00D-B53A-4F80-93C2-4E11933301D3}" srcOrd="0" destOrd="0" parTransId="{C238AB49-EBA8-4F97-8C31-01F3A2D68B17}" sibTransId="{E20987B6-72E6-4D5C-8C52-F9917A204727}"/>
    <dgm:cxn modelId="{5880303F-7271-46B8-9287-EABA3016E0E2}" type="presOf" srcId="{551E47F9-8859-42A4-A79B-7436B656BE34}" destId="{8EBB095E-89DA-4C18-A5FB-BF15DA83E8E2}" srcOrd="0" destOrd="2" presId="urn:microsoft.com/office/officeart/2005/8/layout/list1"/>
    <dgm:cxn modelId="{4539F35E-6266-4C02-8604-F0AC8C95C2F2}" srcId="{CA46C00D-B53A-4F80-93C2-4E11933301D3}" destId="{724E764F-5E0C-4E37-A3A8-B4C5E1887DDE}" srcOrd="1" destOrd="0" parTransId="{1A669A08-D55D-4D5A-99C9-CE7C429AA3C2}" sibTransId="{D2AC1D62-84FB-4D94-A229-800ECE4AA052}"/>
    <dgm:cxn modelId="{5E73F43D-4985-441D-94CA-C1CB4624C6C5}" type="presOf" srcId="{7EE86CEA-3235-4928-9B9E-A6C362B8A645}" destId="{BED7945C-E553-4EFA-904C-9C7EE1CBBC38}" srcOrd="0" destOrd="0" presId="urn:microsoft.com/office/officeart/2005/8/layout/list1"/>
    <dgm:cxn modelId="{A965F912-7089-4E58-B468-22D1804EF8C7}" srcId="{4EC00028-4944-45D3-A5BA-C6117095815C}" destId="{3C3E8D4D-37E0-4D02-A977-8F2CBE9041CE}" srcOrd="1" destOrd="0" parTransId="{7944B3D9-21E8-4F94-B9E1-01DA0E6508BB}" sibTransId="{3D727263-8A5D-4DE0-852E-C5D38D8F0A16}"/>
    <dgm:cxn modelId="{A6BB05CD-445B-4135-9765-7E0C9A91A1F7}" srcId="{E55919B8-1983-4E63-B478-0D40833D5A3F}" destId="{B523F792-4263-4C2B-BFD1-05E5FB183930}" srcOrd="3" destOrd="0" parTransId="{2F569DA4-A470-4B0A-85D2-ED382E42F7C7}" sibTransId="{E0AC932B-9782-409F-B9E5-B2B88D8FDD63}"/>
    <dgm:cxn modelId="{6EFCF37C-CC76-4C00-A15E-E95CE718EFF2}" type="presOf" srcId="{E55919B8-1983-4E63-B478-0D40833D5A3F}" destId="{94DF118E-02B5-4F0A-A4D2-90D751127A8B}" srcOrd="1" destOrd="0" presId="urn:microsoft.com/office/officeart/2005/8/layout/list1"/>
    <dgm:cxn modelId="{CAC2BF71-6056-4790-B3A7-C07640A7E13F}" type="presOf" srcId="{E4EDE6D1-0705-48AA-A07B-1B1F127C93C9}" destId="{A4B779EC-3843-490E-9AEA-8B499A601159}" srcOrd="0" destOrd="2" presId="urn:microsoft.com/office/officeart/2005/8/layout/list1"/>
    <dgm:cxn modelId="{A5FC1060-14F1-4552-99A2-24F0B163EF5C}" srcId="{E55919B8-1983-4E63-B478-0D40833D5A3F}" destId="{63836053-C8FA-45B5-B6D4-4F1F4BBC0D7A}" srcOrd="0" destOrd="0" parTransId="{FF4F34E9-707D-4339-8A51-8E00C7E138E8}" sibTransId="{1E6EEC47-602C-4CEB-BA33-86139AF73D77}"/>
    <dgm:cxn modelId="{9EFFE546-5440-4319-8F96-23C0AA04DB76}" srcId="{E55919B8-1983-4E63-B478-0D40833D5A3F}" destId="{69FDA376-8ED4-48CA-9BB6-35E5DA226164}" srcOrd="1" destOrd="0" parTransId="{1F38EA9C-DDD3-4082-930A-F4BE41D81268}" sibTransId="{3F645720-031E-449E-8829-CFE3FE4EF91C}"/>
    <dgm:cxn modelId="{8676ABB3-A673-4797-A9AC-DF8B7A9BCB33}" srcId="{7EE86CEA-3235-4928-9B9E-A6C362B8A645}" destId="{E55919B8-1983-4E63-B478-0D40833D5A3F}" srcOrd="1" destOrd="0" parTransId="{9B482DFD-3E9B-4465-A96A-6A596F461337}" sibTransId="{DF6809D9-93C8-4A21-B0A9-856152DA56B4}"/>
    <dgm:cxn modelId="{86E35CC5-689B-4656-9C85-CD627D0A875A}" type="presOf" srcId="{EBBDAFD3-6344-4FD3-8AD4-63CA8EDD8837}" destId="{8EBB095E-89DA-4C18-A5FB-BF15DA83E8E2}" srcOrd="0" destOrd="0" presId="urn:microsoft.com/office/officeart/2005/8/layout/list1"/>
    <dgm:cxn modelId="{E2A0CDD7-4508-4C55-8826-664A37E5EB84}" type="presOf" srcId="{2EF0C804-9A61-40A3-884F-FE77C5ACA0CE}" destId="{A4B779EC-3843-490E-9AEA-8B499A601159}" srcOrd="0" destOrd="4" presId="urn:microsoft.com/office/officeart/2005/8/layout/list1"/>
    <dgm:cxn modelId="{76A94C4B-0A6E-4D22-A9FD-3977A35D6008}" type="presOf" srcId="{CA46C00D-B53A-4F80-93C2-4E11933301D3}" destId="{42D36433-2AFD-4FEF-939A-CF64D5B8233C}" srcOrd="0" destOrd="0" presId="urn:microsoft.com/office/officeart/2005/8/layout/list1"/>
    <dgm:cxn modelId="{D5F28425-4901-4352-95D9-E602D05C81A4}" type="presOf" srcId="{3C3E8D4D-37E0-4D02-A977-8F2CBE9041CE}" destId="{8EBB095E-89DA-4C18-A5FB-BF15DA83E8E2}" srcOrd="0" destOrd="1" presId="urn:microsoft.com/office/officeart/2005/8/layout/list1"/>
    <dgm:cxn modelId="{038F1216-AEA1-474C-9D3A-D56B11A147CD}" srcId="{4EC00028-4944-45D3-A5BA-C6117095815C}" destId="{551E47F9-8859-42A4-A79B-7436B656BE34}" srcOrd="2" destOrd="0" parTransId="{7593D84D-EEDD-4BC0-92B4-72ED36B01D99}" sibTransId="{F3B3A46B-3698-4077-B4E6-79A6A7941BB7}"/>
    <dgm:cxn modelId="{A190C582-6B10-4264-BFF5-1EC729C67985}" srcId="{E55919B8-1983-4E63-B478-0D40833D5A3F}" destId="{E4EDE6D1-0705-48AA-A07B-1B1F127C93C9}" srcOrd="2" destOrd="0" parTransId="{97DBA4FD-5041-493B-AA43-FFBD1A1DDE11}" sibTransId="{E8364F03-E6EC-4D3E-AC8A-4F3494FC29D5}"/>
    <dgm:cxn modelId="{C3528E8E-E528-41DC-90F6-14C4DD8941E6}" type="presOf" srcId="{63836053-C8FA-45B5-B6D4-4F1F4BBC0D7A}" destId="{A4B779EC-3843-490E-9AEA-8B499A601159}" srcOrd="0" destOrd="0" presId="urn:microsoft.com/office/officeart/2005/8/layout/list1"/>
    <dgm:cxn modelId="{8C37CE1A-CBF8-401F-84D0-6AE0AE7C0678}" type="presOf" srcId="{CA46C00D-B53A-4F80-93C2-4E11933301D3}" destId="{201B5B57-524B-4A60-933D-7E8A6A4A9E6A}" srcOrd="1" destOrd="0" presId="urn:microsoft.com/office/officeart/2005/8/layout/list1"/>
    <dgm:cxn modelId="{2497358C-8AE1-4947-8294-ACD10029712A}" type="presOf" srcId="{69FDA376-8ED4-48CA-9BB6-35E5DA226164}" destId="{A4B779EC-3843-490E-9AEA-8B499A601159}" srcOrd="0" destOrd="1" presId="urn:microsoft.com/office/officeart/2005/8/layout/list1"/>
    <dgm:cxn modelId="{14BFCF97-143B-42B8-8841-F32BA02A3A7E}" type="presOf" srcId="{C5020B9B-AD65-4242-9B9E-928F82BB7828}" destId="{6FAFEBA5-58EE-47B3-9D3C-B63B4F63F13A}" srcOrd="0" destOrd="0" presId="urn:microsoft.com/office/officeart/2005/8/layout/list1"/>
    <dgm:cxn modelId="{D3075FC2-13F6-4581-94F8-E807535BD751}" srcId="{CA46C00D-B53A-4F80-93C2-4E11933301D3}" destId="{C5020B9B-AD65-4242-9B9E-928F82BB7828}" srcOrd="0" destOrd="0" parTransId="{25CA7D75-16F4-4E2C-B150-507A95BB50CB}" sibTransId="{1FA22F1B-E236-49E5-9CFB-1918F9B270A7}"/>
    <dgm:cxn modelId="{9028D7AA-A96E-4C0C-B706-6E22BACE4C5D}" type="presOf" srcId="{E55919B8-1983-4E63-B478-0D40833D5A3F}" destId="{18FAF3A4-6739-4D8E-B932-8341DD8398DB}" srcOrd="0" destOrd="0" presId="urn:microsoft.com/office/officeart/2005/8/layout/list1"/>
    <dgm:cxn modelId="{7836F484-DC63-400B-95E2-1CFC8729A94A}" type="presOf" srcId="{4EC00028-4944-45D3-A5BA-C6117095815C}" destId="{17A29A9D-2FC1-41CF-AAE0-9ACDF224AD63}" srcOrd="0" destOrd="0" presId="urn:microsoft.com/office/officeart/2005/8/layout/list1"/>
    <dgm:cxn modelId="{D85B337D-9CD9-426E-BA50-A66DBA2A38DE}" srcId="{7EE86CEA-3235-4928-9B9E-A6C362B8A645}" destId="{4EC00028-4944-45D3-A5BA-C6117095815C}" srcOrd="2" destOrd="0" parTransId="{5BA78E37-CF00-491D-BB37-978997288259}" sibTransId="{0C843914-90BF-4A5E-914D-1EA47E16B88C}"/>
    <dgm:cxn modelId="{AA0E8DDC-B854-4209-A207-C156E32ED596}" srcId="{E55919B8-1983-4E63-B478-0D40833D5A3F}" destId="{2EF0C804-9A61-40A3-884F-FE77C5ACA0CE}" srcOrd="4" destOrd="0" parTransId="{85795344-014B-4665-AA3B-40BE133C1210}" sibTransId="{40B4CF1B-D911-42C4-B96E-82AF147178F8}"/>
    <dgm:cxn modelId="{DE899FB5-2092-4459-8346-60AA425BD09E}" type="presOf" srcId="{724E764F-5E0C-4E37-A3A8-B4C5E1887DDE}" destId="{6FAFEBA5-58EE-47B3-9D3C-B63B4F63F13A}" srcOrd="0" destOrd="1" presId="urn:microsoft.com/office/officeart/2005/8/layout/list1"/>
    <dgm:cxn modelId="{942C499F-5919-4DE5-86D4-17D507F90B35}" type="presParOf" srcId="{BED7945C-E553-4EFA-904C-9C7EE1CBBC38}" destId="{4F7169AB-D8F5-4E39-84DF-72247A553287}" srcOrd="0" destOrd="0" presId="urn:microsoft.com/office/officeart/2005/8/layout/list1"/>
    <dgm:cxn modelId="{007AB02B-A192-4A33-95DA-5E1FC4554998}" type="presParOf" srcId="{4F7169AB-D8F5-4E39-84DF-72247A553287}" destId="{42D36433-2AFD-4FEF-939A-CF64D5B8233C}" srcOrd="0" destOrd="0" presId="urn:microsoft.com/office/officeart/2005/8/layout/list1"/>
    <dgm:cxn modelId="{C9872EA4-5DED-4522-A4EF-00A154198889}" type="presParOf" srcId="{4F7169AB-D8F5-4E39-84DF-72247A553287}" destId="{201B5B57-524B-4A60-933D-7E8A6A4A9E6A}" srcOrd="1" destOrd="0" presId="urn:microsoft.com/office/officeart/2005/8/layout/list1"/>
    <dgm:cxn modelId="{DC212667-6C59-47B6-ADC9-10D66953E4A5}" type="presParOf" srcId="{BED7945C-E553-4EFA-904C-9C7EE1CBBC38}" destId="{B32FE4E1-4D3A-47FD-BF4E-A4EB7C0D4571}" srcOrd="1" destOrd="0" presId="urn:microsoft.com/office/officeart/2005/8/layout/list1"/>
    <dgm:cxn modelId="{A59C6BEB-5EB7-470B-89F8-FE79654360AF}" type="presParOf" srcId="{BED7945C-E553-4EFA-904C-9C7EE1CBBC38}" destId="{6FAFEBA5-58EE-47B3-9D3C-B63B4F63F13A}" srcOrd="2" destOrd="0" presId="urn:microsoft.com/office/officeart/2005/8/layout/list1"/>
    <dgm:cxn modelId="{09010F80-DBA1-4A0D-B5EE-73915660D163}" type="presParOf" srcId="{BED7945C-E553-4EFA-904C-9C7EE1CBBC38}" destId="{1A8344DE-621A-455D-BC95-ABAF7B5F2E10}" srcOrd="3" destOrd="0" presId="urn:microsoft.com/office/officeart/2005/8/layout/list1"/>
    <dgm:cxn modelId="{BB9122EF-2FEE-4C14-8C80-FF3F95A8C5DC}" type="presParOf" srcId="{BED7945C-E553-4EFA-904C-9C7EE1CBBC38}" destId="{70404483-BE83-4BA8-A0DA-7DF1871B6C8C}" srcOrd="4" destOrd="0" presId="urn:microsoft.com/office/officeart/2005/8/layout/list1"/>
    <dgm:cxn modelId="{77BB1297-DA60-49B3-8793-F35348F3DECC}" type="presParOf" srcId="{70404483-BE83-4BA8-A0DA-7DF1871B6C8C}" destId="{18FAF3A4-6739-4D8E-B932-8341DD8398DB}" srcOrd="0" destOrd="0" presId="urn:microsoft.com/office/officeart/2005/8/layout/list1"/>
    <dgm:cxn modelId="{40FFC1DE-17FF-4B60-8CA1-C0985F416223}" type="presParOf" srcId="{70404483-BE83-4BA8-A0DA-7DF1871B6C8C}" destId="{94DF118E-02B5-4F0A-A4D2-90D751127A8B}" srcOrd="1" destOrd="0" presId="urn:microsoft.com/office/officeart/2005/8/layout/list1"/>
    <dgm:cxn modelId="{B252012A-207F-469D-B22B-CBCF1C1FCCF4}" type="presParOf" srcId="{BED7945C-E553-4EFA-904C-9C7EE1CBBC38}" destId="{67FFD81B-9363-44F5-B63F-8E79A1842C78}" srcOrd="5" destOrd="0" presId="urn:microsoft.com/office/officeart/2005/8/layout/list1"/>
    <dgm:cxn modelId="{019AF8B2-BDE5-4080-8731-E5FA9E28E080}" type="presParOf" srcId="{BED7945C-E553-4EFA-904C-9C7EE1CBBC38}" destId="{A4B779EC-3843-490E-9AEA-8B499A601159}" srcOrd="6" destOrd="0" presId="urn:microsoft.com/office/officeart/2005/8/layout/list1"/>
    <dgm:cxn modelId="{23E9788A-89DF-43F3-9035-52B98664D7F2}" type="presParOf" srcId="{BED7945C-E553-4EFA-904C-9C7EE1CBBC38}" destId="{167CE3D1-DF70-462A-B12F-DB9EF70C248C}" srcOrd="7" destOrd="0" presId="urn:microsoft.com/office/officeart/2005/8/layout/list1"/>
    <dgm:cxn modelId="{0DBA52B4-4F59-4673-81A6-41401B111538}" type="presParOf" srcId="{BED7945C-E553-4EFA-904C-9C7EE1CBBC38}" destId="{7F7C270F-AF5B-450A-A806-C33EC852D876}" srcOrd="8" destOrd="0" presId="urn:microsoft.com/office/officeart/2005/8/layout/list1"/>
    <dgm:cxn modelId="{06DE03BD-777D-4C57-B5FA-08E6F2D73CAF}" type="presParOf" srcId="{7F7C270F-AF5B-450A-A806-C33EC852D876}" destId="{17A29A9D-2FC1-41CF-AAE0-9ACDF224AD63}" srcOrd="0" destOrd="0" presId="urn:microsoft.com/office/officeart/2005/8/layout/list1"/>
    <dgm:cxn modelId="{EE1861A4-39CC-4D85-AF3F-1882EEDC448A}" type="presParOf" srcId="{7F7C270F-AF5B-450A-A806-C33EC852D876}" destId="{7475A9EB-12CB-498F-994D-027315F5C889}" srcOrd="1" destOrd="0" presId="urn:microsoft.com/office/officeart/2005/8/layout/list1"/>
    <dgm:cxn modelId="{045E6B4B-78F8-406A-8FAC-F14B92C6193A}" type="presParOf" srcId="{BED7945C-E553-4EFA-904C-9C7EE1CBBC38}" destId="{EF324E87-070B-4479-A3EF-E772C71D5CB7}" srcOrd="9" destOrd="0" presId="urn:microsoft.com/office/officeart/2005/8/layout/list1"/>
    <dgm:cxn modelId="{DADDBF91-A80D-456F-A4BE-0035763A5796}" type="presParOf" srcId="{BED7945C-E553-4EFA-904C-9C7EE1CBBC38}" destId="{8EBB095E-89DA-4C18-A5FB-BF15DA83E8E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B6422E-0ACB-4916-B4D8-4629F42AE99C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716872E-A0CF-4332-AF82-E73AE11FBBA8}">
      <dgm:prSet phldrT="[Текст]" custT="1"/>
      <dgm:spPr/>
      <dgm:t>
        <a:bodyPr/>
        <a:lstStyle/>
        <a:p>
          <a:r>
            <a:rPr lang="ru-RU" sz="1600" b="1" dirty="0" smtClean="0"/>
            <a:t>аналитическая</a:t>
          </a:r>
          <a:endParaRPr lang="ru-RU" sz="1600" b="1" dirty="0"/>
        </a:p>
      </dgm:t>
    </dgm:pt>
    <dgm:pt modelId="{08F65B34-06CE-4B40-A621-07261C57F2C9}" type="parTrans" cxnId="{76321D9F-E907-4844-9968-13B72B1E85E1}">
      <dgm:prSet/>
      <dgm:spPr/>
      <dgm:t>
        <a:bodyPr/>
        <a:lstStyle/>
        <a:p>
          <a:endParaRPr lang="ru-RU"/>
        </a:p>
      </dgm:t>
    </dgm:pt>
    <dgm:pt modelId="{204FA8FC-FA83-4F8A-9980-1526596A076F}" type="sibTrans" cxnId="{76321D9F-E907-4844-9968-13B72B1E85E1}">
      <dgm:prSet/>
      <dgm:spPr/>
      <dgm:t>
        <a:bodyPr/>
        <a:lstStyle/>
        <a:p>
          <a:endParaRPr lang="ru-RU"/>
        </a:p>
      </dgm:t>
    </dgm:pt>
    <dgm:pt modelId="{C06A5FB5-EDAF-48E1-8CF3-5B21772EB090}">
      <dgm:prSet custT="1"/>
      <dgm:spPr/>
      <dgm:t>
        <a:bodyPr/>
        <a:lstStyle/>
        <a:p>
          <a:r>
            <a:rPr lang="ru-RU" sz="1600" b="1" dirty="0" smtClean="0"/>
            <a:t>технологическая (информационная)</a:t>
          </a:r>
          <a:endParaRPr lang="ru-RU" sz="1600" b="1" dirty="0"/>
        </a:p>
      </dgm:t>
    </dgm:pt>
    <dgm:pt modelId="{A9DEC701-A753-42F2-BED9-D56435920F32}" type="parTrans" cxnId="{4950D73E-C942-4D69-80AB-5BC9BE1BD2F0}">
      <dgm:prSet/>
      <dgm:spPr/>
      <dgm:t>
        <a:bodyPr/>
        <a:lstStyle/>
        <a:p>
          <a:endParaRPr lang="ru-RU"/>
        </a:p>
      </dgm:t>
    </dgm:pt>
    <dgm:pt modelId="{53F9060C-0AA8-4B2C-85DA-24663BE80AEE}" type="sibTrans" cxnId="{4950D73E-C942-4D69-80AB-5BC9BE1BD2F0}">
      <dgm:prSet/>
      <dgm:spPr/>
      <dgm:t>
        <a:bodyPr/>
        <a:lstStyle/>
        <a:p>
          <a:endParaRPr lang="ru-RU"/>
        </a:p>
      </dgm:t>
    </dgm:pt>
    <dgm:pt modelId="{9AF88DAA-0795-4C3B-9CD0-6131E06F7037}">
      <dgm:prSet custT="1"/>
      <dgm:spPr/>
      <dgm:t>
        <a:bodyPr/>
        <a:lstStyle/>
        <a:p>
          <a:r>
            <a:rPr lang="ru-RU" sz="1600" b="1" dirty="0" smtClean="0"/>
            <a:t>маркетинговая</a:t>
          </a:r>
          <a:endParaRPr lang="ru-RU" sz="1600" b="1" dirty="0"/>
        </a:p>
      </dgm:t>
    </dgm:pt>
    <dgm:pt modelId="{1483B81A-A5A9-4CA4-B9EC-2E2320050139}" type="parTrans" cxnId="{2E977089-BD82-4094-9EA6-33AE5546470C}">
      <dgm:prSet/>
      <dgm:spPr/>
      <dgm:t>
        <a:bodyPr/>
        <a:lstStyle/>
        <a:p>
          <a:endParaRPr lang="ru-RU"/>
        </a:p>
      </dgm:t>
    </dgm:pt>
    <dgm:pt modelId="{E976B190-F970-4BF6-B13D-F840A168FA69}" type="sibTrans" cxnId="{2E977089-BD82-4094-9EA6-33AE5546470C}">
      <dgm:prSet/>
      <dgm:spPr/>
      <dgm:t>
        <a:bodyPr/>
        <a:lstStyle/>
        <a:p>
          <a:endParaRPr lang="ru-RU"/>
        </a:p>
      </dgm:t>
    </dgm:pt>
    <dgm:pt modelId="{E8FBD029-F97C-489F-8943-08CC4B03FC14}">
      <dgm:prSet custT="1"/>
      <dgm:spPr/>
      <dgm:t>
        <a:bodyPr/>
        <a:lstStyle/>
        <a:p>
          <a:r>
            <a:rPr lang="ru-RU" sz="1600" b="1" dirty="0" smtClean="0"/>
            <a:t>интегральная</a:t>
          </a:r>
          <a:endParaRPr lang="ru-RU" sz="1600" b="1" dirty="0"/>
        </a:p>
      </dgm:t>
    </dgm:pt>
    <dgm:pt modelId="{3F0FBE60-8E31-44C6-98F2-E5B5B1372577}" type="parTrans" cxnId="{CCBA1485-71BB-47E1-97AA-5CB442BA9736}">
      <dgm:prSet/>
      <dgm:spPr/>
      <dgm:t>
        <a:bodyPr/>
        <a:lstStyle/>
        <a:p>
          <a:endParaRPr lang="ru-RU"/>
        </a:p>
      </dgm:t>
    </dgm:pt>
    <dgm:pt modelId="{CE65887B-40FF-47F2-9747-49352DAFED56}" type="sibTrans" cxnId="{CCBA1485-71BB-47E1-97AA-5CB442BA9736}">
      <dgm:prSet/>
      <dgm:spPr/>
      <dgm:t>
        <a:bodyPr/>
        <a:lstStyle/>
        <a:p>
          <a:endParaRPr lang="ru-RU"/>
        </a:p>
      </dgm:t>
    </dgm:pt>
    <dgm:pt modelId="{3E9BCEB5-3BE7-49DC-A641-A70EF68735A3}" type="pres">
      <dgm:prSet presAssocID="{B5B6422E-0ACB-4916-B4D8-4629F42AE99C}" presName="arrowDiagram" presStyleCnt="0">
        <dgm:presLayoutVars>
          <dgm:chMax val="5"/>
          <dgm:dir/>
          <dgm:resizeHandles val="exact"/>
        </dgm:presLayoutVars>
      </dgm:prSet>
      <dgm:spPr/>
    </dgm:pt>
    <dgm:pt modelId="{7AFF3EBE-1418-4A46-80C6-1D30389CBD66}" type="pres">
      <dgm:prSet presAssocID="{B5B6422E-0ACB-4916-B4D8-4629F42AE99C}" presName="arrow" presStyleLbl="bgShp" presStyleIdx="0" presStyleCnt="1"/>
      <dgm:spPr/>
    </dgm:pt>
    <dgm:pt modelId="{7691B91A-2D8A-46C2-9882-E801F1436B41}" type="pres">
      <dgm:prSet presAssocID="{B5B6422E-0ACB-4916-B4D8-4629F42AE99C}" presName="arrowDiagram4" presStyleCnt="0"/>
      <dgm:spPr/>
    </dgm:pt>
    <dgm:pt modelId="{3E9D0676-6384-4760-947D-A7F4FB3363EE}" type="pres">
      <dgm:prSet presAssocID="{D716872E-A0CF-4332-AF82-E73AE11FBBA8}" presName="bullet4a" presStyleLbl="node1" presStyleIdx="0" presStyleCnt="4"/>
      <dgm:spPr/>
    </dgm:pt>
    <dgm:pt modelId="{BD44DF14-D31A-40DE-AF4D-89E28198DB98}" type="pres">
      <dgm:prSet presAssocID="{D716872E-A0CF-4332-AF82-E73AE11FBBA8}" presName="textBox4a" presStyleLbl="revTx" presStyleIdx="0" presStyleCnt="4" custScaleX="213056" custScaleY="92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10FD13-5DD1-4074-B366-E35BA3E3BB58}" type="pres">
      <dgm:prSet presAssocID="{C06A5FB5-EDAF-48E1-8CF3-5B21772EB090}" presName="bullet4b" presStyleLbl="node1" presStyleIdx="1" presStyleCnt="4"/>
      <dgm:spPr/>
    </dgm:pt>
    <dgm:pt modelId="{C0012397-F57E-4968-AF44-CD76F73FE0FD}" type="pres">
      <dgm:prSet presAssocID="{C06A5FB5-EDAF-48E1-8CF3-5B21772EB090}" presName="textBox4b" presStyleLbl="revTx" presStyleIdx="1" presStyleCnt="4" custScaleX="213056" custScaleY="92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06AEC-5F97-4344-9484-828E977F9494}" type="pres">
      <dgm:prSet presAssocID="{9AF88DAA-0795-4C3B-9CD0-6131E06F7037}" presName="bullet4c" presStyleLbl="node1" presStyleIdx="2" presStyleCnt="4"/>
      <dgm:spPr/>
    </dgm:pt>
    <dgm:pt modelId="{B68BA487-4B32-4DEC-9118-D4AE4BF67DA2}" type="pres">
      <dgm:prSet presAssocID="{9AF88DAA-0795-4C3B-9CD0-6131E06F7037}" presName="textBox4c" presStyleLbl="revTx" presStyleIdx="2" presStyleCnt="4" custScaleX="213056" custScaleY="92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D037D-5AEC-4862-9DD0-47B5302DF7CF}" type="pres">
      <dgm:prSet presAssocID="{E8FBD029-F97C-489F-8943-08CC4B03FC14}" presName="bullet4d" presStyleLbl="node1" presStyleIdx="3" presStyleCnt="4"/>
      <dgm:spPr/>
    </dgm:pt>
    <dgm:pt modelId="{561E1FD5-6521-4946-B392-3E8C2AF2A21B}" type="pres">
      <dgm:prSet presAssocID="{E8FBD029-F97C-489F-8943-08CC4B03FC14}" presName="textBox4d" presStyleLbl="revTx" presStyleIdx="3" presStyleCnt="4" custScaleX="213056" custScaleY="92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321D9F-E907-4844-9968-13B72B1E85E1}" srcId="{B5B6422E-0ACB-4916-B4D8-4629F42AE99C}" destId="{D716872E-A0CF-4332-AF82-E73AE11FBBA8}" srcOrd="0" destOrd="0" parTransId="{08F65B34-06CE-4B40-A621-07261C57F2C9}" sibTransId="{204FA8FC-FA83-4F8A-9980-1526596A076F}"/>
    <dgm:cxn modelId="{4950D73E-C942-4D69-80AB-5BC9BE1BD2F0}" srcId="{B5B6422E-0ACB-4916-B4D8-4629F42AE99C}" destId="{C06A5FB5-EDAF-48E1-8CF3-5B21772EB090}" srcOrd="1" destOrd="0" parTransId="{A9DEC701-A753-42F2-BED9-D56435920F32}" sibTransId="{53F9060C-0AA8-4B2C-85DA-24663BE80AEE}"/>
    <dgm:cxn modelId="{2583BCD0-6CF4-4BE4-A10B-B7F8D62B6D6B}" type="presOf" srcId="{B5B6422E-0ACB-4916-B4D8-4629F42AE99C}" destId="{3E9BCEB5-3BE7-49DC-A641-A70EF68735A3}" srcOrd="0" destOrd="0" presId="urn:microsoft.com/office/officeart/2005/8/layout/arrow2"/>
    <dgm:cxn modelId="{2E977089-BD82-4094-9EA6-33AE5546470C}" srcId="{B5B6422E-0ACB-4916-B4D8-4629F42AE99C}" destId="{9AF88DAA-0795-4C3B-9CD0-6131E06F7037}" srcOrd="2" destOrd="0" parTransId="{1483B81A-A5A9-4CA4-B9EC-2E2320050139}" sibTransId="{E976B190-F970-4BF6-B13D-F840A168FA69}"/>
    <dgm:cxn modelId="{CCBA1485-71BB-47E1-97AA-5CB442BA9736}" srcId="{B5B6422E-0ACB-4916-B4D8-4629F42AE99C}" destId="{E8FBD029-F97C-489F-8943-08CC4B03FC14}" srcOrd="3" destOrd="0" parTransId="{3F0FBE60-8E31-44C6-98F2-E5B5B1372577}" sibTransId="{CE65887B-40FF-47F2-9747-49352DAFED56}"/>
    <dgm:cxn modelId="{0FB147B5-BF0C-4DA1-8002-C24E182D7A57}" type="presOf" srcId="{D716872E-A0CF-4332-AF82-E73AE11FBBA8}" destId="{BD44DF14-D31A-40DE-AF4D-89E28198DB98}" srcOrd="0" destOrd="0" presId="urn:microsoft.com/office/officeart/2005/8/layout/arrow2"/>
    <dgm:cxn modelId="{37D5C7E6-C73B-4A44-9D1D-61F8FF98335A}" type="presOf" srcId="{C06A5FB5-EDAF-48E1-8CF3-5B21772EB090}" destId="{C0012397-F57E-4968-AF44-CD76F73FE0FD}" srcOrd="0" destOrd="0" presId="urn:microsoft.com/office/officeart/2005/8/layout/arrow2"/>
    <dgm:cxn modelId="{D9C86F27-9484-4364-A697-341B799849EB}" type="presOf" srcId="{E8FBD029-F97C-489F-8943-08CC4B03FC14}" destId="{561E1FD5-6521-4946-B392-3E8C2AF2A21B}" srcOrd="0" destOrd="0" presId="urn:microsoft.com/office/officeart/2005/8/layout/arrow2"/>
    <dgm:cxn modelId="{498AFC69-06AC-48FE-915F-EE2610FF10E4}" type="presOf" srcId="{9AF88DAA-0795-4C3B-9CD0-6131E06F7037}" destId="{B68BA487-4B32-4DEC-9118-D4AE4BF67DA2}" srcOrd="0" destOrd="0" presId="urn:microsoft.com/office/officeart/2005/8/layout/arrow2"/>
    <dgm:cxn modelId="{A3A4BEE5-0270-4F50-B3E1-993A90B5412F}" type="presParOf" srcId="{3E9BCEB5-3BE7-49DC-A641-A70EF68735A3}" destId="{7AFF3EBE-1418-4A46-80C6-1D30389CBD66}" srcOrd="0" destOrd="0" presId="urn:microsoft.com/office/officeart/2005/8/layout/arrow2"/>
    <dgm:cxn modelId="{AF95A24E-1C74-4ED7-B024-464E6A76B866}" type="presParOf" srcId="{3E9BCEB5-3BE7-49DC-A641-A70EF68735A3}" destId="{7691B91A-2D8A-46C2-9882-E801F1436B41}" srcOrd="1" destOrd="0" presId="urn:microsoft.com/office/officeart/2005/8/layout/arrow2"/>
    <dgm:cxn modelId="{E1A4A072-24B0-4D81-8487-2341D476FE07}" type="presParOf" srcId="{7691B91A-2D8A-46C2-9882-E801F1436B41}" destId="{3E9D0676-6384-4760-947D-A7F4FB3363EE}" srcOrd="0" destOrd="0" presId="urn:microsoft.com/office/officeart/2005/8/layout/arrow2"/>
    <dgm:cxn modelId="{55369765-CD96-49FE-B894-B5B6E2A545B3}" type="presParOf" srcId="{7691B91A-2D8A-46C2-9882-E801F1436B41}" destId="{BD44DF14-D31A-40DE-AF4D-89E28198DB98}" srcOrd="1" destOrd="0" presId="urn:microsoft.com/office/officeart/2005/8/layout/arrow2"/>
    <dgm:cxn modelId="{23D32656-6382-4127-AAE7-9D3AC674DD6F}" type="presParOf" srcId="{7691B91A-2D8A-46C2-9882-E801F1436B41}" destId="{9810FD13-5DD1-4074-B366-E35BA3E3BB58}" srcOrd="2" destOrd="0" presId="urn:microsoft.com/office/officeart/2005/8/layout/arrow2"/>
    <dgm:cxn modelId="{F4106B40-7F8A-476B-8F68-DAADAE62EB8F}" type="presParOf" srcId="{7691B91A-2D8A-46C2-9882-E801F1436B41}" destId="{C0012397-F57E-4968-AF44-CD76F73FE0FD}" srcOrd="3" destOrd="0" presId="urn:microsoft.com/office/officeart/2005/8/layout/arrow2"/>
    <dgm:cxn modelId="{10FC93EB-9530-4299-B53E-1D9107A5C641}" type="presParOf" srcId="{7691B91A-2D8A-46C2-9882-E801F1436B41}" destId="{F2C06AEC-5F97-4344-9484-828E977F9494}" srcOrd="4" destOrd="0" presId="urn:microsoft.com/office/officeart/2005/8/layout/arrow2"/>
    <dgm:cxn modelId="{91058DF4-4C7D-48F7-ADCC-E50DD0730D32}" type="presParOf" srcId="{7691B91A-2D8A-46C2-9882-E801F1436B41}" destId="{B68BA487-4B32-4DEC-9118-D4AE4BF67DA2}" srcOrd="5" destOrd="0" presId="urn:microsoft.com/office/officeart/2005/8/layout/arrow2"/>
    <dgm:cxn modelId="{0504EE26-B579-47CF-8A9B-BA86890424A9}" type="presParOf" srcId="{7691B91A-2D8A-46C2-9882-E801F1436B41}" destId="{351D037D-5AEC-4862-9DD0-47B5302DF7CF}" srcOrd="6" destOrd="0" presId="urn:microsoft.com/office/officeart/2005/8/layout/arrow2"/>
    <dgm:cxn modelId="{939853D0-C198-44D9-8C75-40814A73CEEC}" type="presParOf" srcId="{7691B91A-2D8A-46C2-9882-E801F1436B41}" destId="{561E1FD5-6521-4946-B392-3E8C2AF2A21B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FCE63-305C-46EB-95D2-69A3FE5CBD60}">
      <dsp:nvSpPr>
        <dsp:cNvPr id="0" name=""/>
        <dsp:cNvSpPr/>
      </dsp:nvSpPr>
      <dsp:spPr>
        <a:xfrm>
          <a:off x="0" y="212207"/>
          <a:ext cx="8136904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ОПЕРАТИВНЫЕ ФУНКЦИИ связаны с управлением движением материальных ценностей в области </a:t>
          </a:r>
          <a:r>
            <a:rPr lang="ru-RU" sz="1900" b="1" kern="1200" dirty="0" smtClean="0"/>
            <a:t>снабжения, произ­водства и распределения.</a:t>
          </a:r>
          <a:endParaRPr lang="ru-RU" sz="1900" kern="1200" dirty="0"/>
        </a:p>
      </dsp:txBody>
      <dsp:txXfrm>
        <a:off x="48833" y="261040"/>
        <a:ext cx="8039238" cy="902684"/>
      </dsp:txXfrm>
    </dsp:sp>
    <dsp:sp modelId="{731A6270-9672-4C02-B1C7-4026AC9E6B2F}">
      <dsp:nvSpPr>
        <dsp:cNvPr id="0" name=""/>
        <dsp:cNvSpPr/>
      </dsp:nvSpPr>
      <dsp:spPr>
        <a:xfrm>
          <a:off x="0" y="1212557"/>
          <a:ext cx="8136904" cy="196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500" kern="1200" dirty="0" smtClean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/>
            <a:t>1.В сфере снабжения - это управление движением сырья, мате­риалов, запасов готовой продукции от поставщика до производ­ственного предприятия, склада или торгового хранилища.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/>
            <a:t>2. На уровне производства логистика - это управление, включа­ющее контроль движения полуфабриката через все стадии произ­водства, а также движения товара на склады и рынки сбыта.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/>
            <a:t>3. Управление распределением охватывает организацию потоков конечной продукции от производителя к потребителю. </a:t>
          </a:r>
          <a:endParaRPr lang="ru-RU" sz="1500" kern="1200" dirty="0"/>
        </a:p>
      </dsp:txBody>
      <dsp:txXfrm>
        <a:off x="0" y="1212557"/>
        <a:ext cx="8136904" cy="1966500"/>
      </dsp:txXfrm>
    </dsp:sp>
    <dsp:sp modelId="{9A46099B-2F70-4ADE-8928-DFF0A4ACE6E1}">
      <dsp:nvSpPr>
        <dsp:cNvPr id="0" name=""/>
        <dsp:cNvSpPr/>
      </dsp:nvSpPr>
      <dsp:spPr>
        <a:xfrm>
          <a:off x="0" y="3179057"/>
          <a:ext cx="8136904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ФУНКЦИИ ЛОГИСТИЧЕСКОЙ </a:t>
          </a:r>
          <a:r>
            <a:rPr lang="ru-RU" sz="1900" kern="1200" dirty="0" smtClean="0"/>
            <a:t>КООРДИНАЦИИ</a:t>
          </a:r>
          <a:endParaRPr lang="ru-RU" sz="1900" kern="1200" dirty="0"/>
        </a:p>
      </dsp:txBody>
      <dsp:txXfrm>
        <a:off x="48833" y="3227890"/>
        <a:ext cx="8039238" cy="902684"/>
      </dsp:txXfrm>
    </dsp:sp>
    <dsp:sp modelId="{17CC4C8A-4F4C-4E8F-9444-C1572CC802AC}">
      <dsp:nvSpPr>
        <dsp:cNvPr id="0" name=""/>
        <dsp:cNvSpPr/>
      </dsp:nvSpPr>
      <dsp:spPr>
        <a:xfrm>
          <a:off x="0" y="4179407"/>
          <a:ext cx="8136904" cy="648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smtClean="0"/>
            <a:t>выявление </a:t>
          </a:r>
          <a:r>
            <a:rPr lang="ru-RU" sz="1500" kern="1200" dirty="0" smtClean="0"/>
            <a:t>и анализ мате­риальных потребностей различных частей производства, анализ области рынков, на которых действует организация, прогнозирова­ние развития потенциальных рынков, обработка данных потребно­стей клиентуры.</a:t>
          </a:r>
          <a:endParaRPr lang="ru-RU" sz="1500" kern="1200" dirty="0"/>
        </a:p>
      </dsp:txBody>
      <dsp:txXfrm>
        <a:off x="0" y="4179407"/>
        <a:ext cx="8136904" cy="648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FEBA5-58EE-47B3-9D3C-B63B4F63F13A}">
      <dsp:nvSpPr>
        <dsp:cNvPr id="0" name=""/>
        <dsp:cNvSpPr/>
      </dsp:nvSpPr>
      <dsp:spPr>
        <a:xfrm>
          <a:off x="0" y="382639"/>
          <a:ext cx="864096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333248" rIns="67063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/>
            <a:t>достижение максимального эффекта с минимальными затратами;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моделирование логистических систем и факторов их функционирования.</a:t>
          </a:r>
          <a:endParaRPr lang="ru-RU" sz="1600" kern="1200" dirty="0"/>
        </a:p>
      </dsp:txBody>
      <dsp:txXfrm>
        <a:off x="0" y="382639"/>
        <a:ext cx="8640960" cy="907200"/>
      </dsp:txXfrm>
    </dsp:sp>
    <dsp:sp modelId="{201B5B57-524B-4A60-933D-7E8A6A4A9E6A}">
      <dsp:nvSpPr>
        <dsp:cNvPr id="0" name=""/>
        <dsp:cNvSpPr/>
      </dsp:nvSpPr>
      <dsp:spPr>
        <a:xfrm>
          <a:off x="432048" y="146479"/>
          <a:ext cx="6048672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Глобальные задачи</a:t>
          </a:r>
          <a:endParaRPr lang="ru-RU" sz="1600" kern="1200" dirty="0"/>
        </a:p>
      </dsp:txBody>
      <dsp:txXfrm>
        <a:off x="455105" y="169536"/>
        <a:ext cx="6002558" cy="426206"/>
      </dsp:txXfrm>
    </dsp:sp>
    <dsp:sp modelId="{A4B779EC-3843-490E-9AEA-8B499A601159}">
      <dsp:nvSpPr>
        <dsp:cNvPr id="0" name=""/>
        <dsp:cNvSpPr/>
      </dsp:nvSpPr>
      <dsp:spPr>
        <a:xfrm>
          <a:off x="0" y="1612399"/>
          <a:ext cx="8640960" cy="252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333248" rIns="67063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создание системы регулирования материальных и инфор­мационных потоков;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прогнозирование возможных объемов производства, пере­возок, складирования;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определение </a:t>
          </a:r>
          <a:r>
            <a:rPr lang="ru-RU" sz="1600" kern="1200" dirty="0" err="1" smtClean="0"/>
            <a:t>несостыковки</a:t>
          </a:r>
          <a:r>
            <a:rPr lang="ru-RU" sz="1600" kern="1200" dirty="0" smtClean="0"/>
            <a:t> между необходимостью и воз­можностью реализовать ее на производстве;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выявление спроса на продукт, выработанный и продвигае­мый в рамках логистической системы;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организация предпродажного и послепродажного обслу­живания.</a:t>
          </a:r>
          <a:endParaRPr lang="ru-RU" sz="1600" kern="1200" dirty="0"/>
        </a:p>
      </dsp:txBody>
      <dsp:txXfrm>
        <a:off x="0" y="1612399"/>
        <a:ext cx="8640960" cy="2520000"/>
      </dsp:txXfrm>
    </dsp:sp>
    <dsp:sp modelId="{94DF118E-02B5-4F0A-A4D2-90D751127A8B}">
      <dsp:nvSpPr>
        <dsp:cNvPr id="0" name=""/>
        <dsp:cNvSpPr/>
      </dsp:nvSpPr>
      <dsp:spPr>
        <a:xfrm>
          <a:off x="420011" y="1375597"/>
          <a:ext cx="6048672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Общие задачи</a:t>
          </a:r>
          <a:endParaRPr lang="ru-RU" sz="1600" kern="1200" dirty="0"/>
        </a:p>
      </dsp:txBody>
      <dsp:txXfrm>
        <a:off x="443068" y="1398654"/>
        <a:ext cx="6002558" cy="426206"/>
      </dsp:txXfrm>
    </dsp:sp>
    <dsp:sp modelId="{8EBB095E-89DA-4C18-A5FB-BF15DA83E8E2}">
      <dsp:nvSpPr>
        <dsp:cNvPr id="0" name=""/>
        <dsp:cNvSpPr/>
      </dsp:nvSpPr>
      <dsp:spPr>
        <a:xfrm>
          <a:off x="0" y="4454960"/>
          <a:ext cx="8640960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333248" rIns="67063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создание минимальных запасов;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максимальное сокращение времени хранения готовой про­дукции;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сокращение времени перевозок.</a:t>
          </a:r>
          <a:endParaRPr lang="ru-RU" sz="1600" kern="1200" dirty="0"/>
        </a:p>
      </dsp:txBody>
      <dsp:txXfrm>
        <a:off x="0" y="4454960"/>
        <a:ext cx="8640960" cy="1159200"/>
      </dsp:txXfrm>
    </dsp:sp>
    <dsp:sp modelId="{7475A9EB-12CB-498F-994D-027315F5C889}">
      <dsp:nvSpPr>
        <dsp:cNvPr id="0" name=""/>
        <dsp:cNvSpPr/>
      </dsp:nvSpPr>
      <dsp:spPr>
        <a:xfrm>
          <a:off x="432048" y="4218800"/>
          <a:ext cx="6048672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Частные задачи </a:t>
          </a:r>
          <a:endParaRPr lang="ru-RU" sz="1600" kern="1200" dirty="0"/>
        </a:p>
      </dsp:txBody>
      <dsp:txXfrm>
        <a:off x="455105" y="4241857"/>
        <a:ext cx="6002558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F3EBE-1418-4A46-80C6-1D30389CBD66}">
      <dsp:nvSpPr>
        <dsp:cNvPr id="0" name=""/>
        <dsp:cNvSpPr/>
      </dsp:nvSpPr>
      <dsp:spPr>
        <a:xfrm>
          <a:off x="822094" y="0"/>
          <a:ext cx="5928439" cy="37052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D0676-6384-4760-947D-A7F4FB3363EE}">
      <dsp:nvSpPr>
        <dsp:cNvPr id="0" name=""/>
        <dsp:cNvSpPr/>
      </dsp:nvSpPr>
      <dsp:spPr>
        <a:xfrm>
          <a:off x="1406046" y="2755242"/>
          <a:ext cx="136354" cy="1363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4DF14-D31A-40DE-AF4D-89E28198DB98}">
      <dsp:nvSpPr>
        <dsp:cNvPr id="0" name=""/>
        <dsp:cNvSpPr/>
      </dsp:nvSpPr>
      <dsp:spPr>
        <a:xfrm>
          <a:off x="901163" y="2857785"/>
          <a:ext cx="2159883" cy="813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251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аналитическая</a:t>
          </a:r>
          <a:endParaRPr lang="ru-RU" sz="1600" b="1" kern="1200" dirty="0"/>
        </a:p>
      </dsp:txBody>
      <dsp:txXfrm>
        <a:off x="901163" y="2857785"/>
        <a:ext cx="2159883" cy="813123"/>
      </dsp:txXfrm>
    </dsp:sp>
    <dsp:sp modelId="{9810FD13-5DD1-4074-B366-E35BA3E3BB58}">
      <dsp:nvSpPr>
        <dsp:cNvPr id="0" name=""/>
        <dsp:cNvSpPr/>
      </dsp:nvSpPr>
      <dsp:spPr>
        <a:xfrm>
          <a:off x="2369417" y="1893395"/>
          <a:ext cx="237137" cy="2371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12397-F57E-4968-AF44-CD76F73FE0FD}">
      <dsp:nvSpPr>
        <dsp:cNvPr id="0" name=""/>
        <dsp:cNvSpPr/>
      </dsp:nvSpPr>
      <dsp:spPr>
        <a:xfrm>
          <a:off x="1784228" y="2077952"/>
          <a:ext cx="2652488" cy="1561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654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технологическая (информационная)</a:t>
          </a:r>
          <a:endParaRPr lang="ru-RU" sz="1600" b="1" kern="1200" dirty="0"/>
        </a:p>
      </dsp:txBody>
      <dsp:txXfrm>
        <a:off x="1784228" y="2077952"/>
        <a:ext cx="2652488" cy="1561334"/>
      </dsp:txXfrm>
    </dsp:sp>
    <dsp:sp modelId="{F2C06AEC-5F97-4344-9484-828E977F9494}">
      <dsp:nvSpPr>
        <dsp:cNvPr id="0" name=""/>
        <dsp:cNvSpPr/>
      </dsp:nvSpPr>
      <dsp:spPr>
        <a:xfrm>
          <a:off x="3599568" y="1258311"/>
          <a:ext cx="314207" cy="314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BA487-4B32-4DEC-9118-D4AE4BF67DA2}">
      <dsp:nvSpPr>
        <dsp:cNvPr id="0" name=""/>
        <dsp:cNvSpPr/>
      </dsp:nvSpPr>
      <dsp:spPr>
        <a:xfrm>
          <a:off x="3052914" y="1504650"/>
          <a:ext cx="2652488" cy="2111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9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маркетинговая</a:t>
          </a:r>
          <a:endParaRPr lang="ru-RU" sz="1600" b="1" kern="1200" dirty="0"/>
        </a:p>
      </dsp:txBody>
      <dsp:txXfrm>
        <a:off x="3052914" y="1504650"/>
        <a:ext cx="2652488" cy="2111388"/>
      </dsp:txXfrm>
    </dsp:sp>
    <dsp:sp modelId="{351D037D-5AEC-4862-9DD0-47B5302DF7CF}">
      <dsp:nvSpPr>
        <dsp:cNvPr id="0" name=""/>
        <dsp:cNvSpPr/>
      </dsp:nvSpPr>
      <dsp:spPr>
        <a:xfrm>
          <a:off x="4939396" y="838133"/>
          <a:ext cx="420919" cy="4209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E1FD5-6521-4946-B392-3E8C2AF2A21B}">
      <dsp:nvSpPr>
        <dsp:cNvPr id="0" name=""/>
        <dsp:cNvSpPr/>
      </dsp:nvSpPr>
      <dsp:spPr>
        <a:xfrm>
          <a:off x="4446097" y="1152123"/>
          <a:ext cx="2652488" cy="2449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036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интегральная</a:t>
          </a:r>
          <a:endParaRPr lang="ru-RU" sz="1600" b="1" kern="1200" dirty="0"/>
        </a:p>
      </dsp:txBody>
      <dsp:txXfrm>
        <a:off x="4446097" y="1152123"/>
        <a:ext cx="2652488" cy="2449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E8692-B47B-4F8D-92B0-2CC3AAE783BE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8CC13-5D6D-4200-9FD7-AB936D54F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17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85F95-655B-4E95-8D6F-8B46D9D66989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FE241-CC2D-4793-97E3-E5F6CBEAD3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4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ECADC5-B843-418B-8376-5C75FEC547D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000"/>
              <a:t>Алмазная колесница</a:t>
            </a:r>
          </a:p>
          <a:p>
            <a:endParaRPr lang="ru-RU" altLang="ru-RU" sz="1000"/>
          </a:p>
          <a:p>
            <a:r>
              <a:rPr lang="ru-RU" altLang="ru-RU" sz="1000"/>
              <a:t>Вся работа инженера в железнодорожной жандармерии (или, как ее обозвал Мыльников, "железномерии"), длившаяся уже целый год, была направлена на одно: защитить самый уязвимый участок в анатомии недужного российского динозавра - его главную, хребтовую артерию. Предприимчивый японский хищник, атаковавший израненного исполина с самых разных сторон, рано или поздно должен был сообразить, что ему не нужно сбивать противника с ног, довольно перегрызть его единственный кровоснабжающий сосуд - Транссибирскую магистраль. Оставшись без боеприпасов, продовольствия и подкреплений, Маньчжурская армия будет обречена. Тезоименитский мост - не более, чем проба сил. Движение по нему будет полностью восстановлено через две недели, пока же поезда идут в обход по псковско-старорусской ветке, теряя всего несколько часов. Но если б подобный удар был нанесен в любой точке за Самарой, откуда магистраль вытягивается единой ниткой протяженностью в восемь тысяч верст, это вызвало бы остановку сообщения минимум на месяц. Армия Линевича окажется в катастрофическом положении. И потом, кто мешает японцам устраивать диверсии одну за другой? Правда, Транссиб - дорога новая, построенная по современной технологии. Год проведен не впустую - налажена неплохая система охраны, да и сибирские мосты не чета Тезоименитскому, десятью фунтами мелинита через клозетное отверстие не взорвешь. Но японцы ушлые, придумают что-нибудь другое. Самое скверное, что они приняли решение начать рельсовую войну. Теперь жди продолжения...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23B51-4587-4B41-B45C-B8A75DFB7D0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Эвакуация – людей и заводов в Вов –великий логистический опыт.</a:t>
            </a:r>
          </a:p>
          <a:p>
            <a:endParaRPr lang="ru-RU" altLang="ru-RU"/>
          </a:p>
          <a:p>
            <a:endParaRPr lang="ru-RU" altLang="ru-RU"/>
          </a:p>
          <a:p>
            <a:r>
              <a:rPr lang="ru-RU" altLang="ru-RU"/>
              <a:t>Гражданская логистика –были и ошибки.</a:t>
            </a:r>
          </a:p>
          <a:p>
            <a:r>
              <a:rPr lang="ru-RU" altLang="ru-RU"/>
              <a:t>Рассредоточить, размазать производства по стране, чтобы авиаудары не повредили важнейшим узлам. </a:t>
            </a:r>
          </a:p>
          <a:p>
            <a:r>
              <a:rPr lang="ru-RU" altLang="ru-RU"/>
              <a:t>Войны нет, а все рассредоточено и тяжело добираться-перевозить.</a:t>
            </a:r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155749-5DF8-4720-89BF-CB741B78057E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Наполеон: многопольеи посев картофеля в Европе: проще снабжать и поддерживать армию в боеспособном состоянии.  Рисовые лепешки для солдат –питательнее, меньше вес.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7B06A00-E868-459F-A796-1350867D890D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E74A537-2D19-42EC-886C-3AE92466C5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zaitseva-irina.ru/upload/main1226295003.jp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Bridge_Alcantara.JP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foto/b/0/276/1114276/f_5383840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igwags.files.wordpress.com/2008/02/antoine_de_jomini.jpg?w=250&amp;h=284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jambitz.com/wp-content/uploads/2009/10/leibniz.pn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Методологические основы дисциплины «Логистика»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7920880" cy="2567136"/>
          </a:xfrm>
        </p:spPr>
        <p:txBody>
          <a:bodyPr>
            <a:noAutofit/>
          </a:bodyPr>
          <a:lstStyle/>
          <a:p>
            <a:pPr marL="342900" indent="-342900" algn="l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История логистики</a:t>
            </a:r>
            <a:endParaRPr lang="ru-RU" sz="2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l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Подходы </a:t>
            </a:r>
            <a:r>
              <a:rPr lang="ru-RU" sz="2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 определению понятия логистика </a:t>
            </a:r>
            <a:endParaRPr lang="ru-RU" sz="24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l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Функции  и задачи логистики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Парадигмы логистики</a:t>
            </a:r>
          </a:p>
          <a:p>
            <a:pPr algn="l"/>
            <a:endParaRPr lang="ru-RU" sz="2800" b="1" dirty="0" smtClean="0">
              <a:ea typeface="Calibri"/>
              <a:cs typeface="Times New Roman"/>
            </a:endParaRP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4396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718"/>
            <a:ext cx="7366794" cy="756002"/>
          </a:xfrm>
        </p:spPr>
        <p:txBody>
          <a:bodyPr/>
          <a:lstStyle/>
          <a:p>
            <a:r>
              <a:rPr lang="ru-RU" altLang="ru-RU" sz="3200" b="1" dirty="0"/>
              <a:t>Эволюция логистики</a:t>
            </a:r>
            <a:r>
              <a:rPr lang="ru-RU" altLang="ru-RU" sz="3200" dirty="0"/>
              <a:t> </a:t>
            </a:r>
          </a:p>
        </p:txBody>
      </p:sp>
      <p:grpSp>
        <p:nvGrpSpPr>
          <p:cNvPr id="49247" name="Group 95"/>
          <p:cNvGrpSpPr>
            <a:grpSpLocks/>
          </p:cNvGrpSpPr>
          <p:nvPr/>
        </p:nvGrpSpPr>
        <p:grpSpPr bwMode="auto">
          <a:xfrm>
            <a:off x="122190" y="1124744"/>
            <a:ext cx="8626274" cy="5400600"/>
            <a:chOff x="393" y="1162"/>
            <a:chExt cx="4699" cy="2745"/>
          </a:xfrm>
        </p:grpSpPr>
        <p:sp>
          <p:nvSpPr>
            <p:cNvPr id="49205" name="Text Box 53"/>
            <p:cNvSpPr txBox="1">
              <a:spLocks noChangeArrowheads="1"/>
            </p:cNvSpPr>
            <p:nvPr/>
          </p:nvSpPr>
          <p:spPr bwMode="auto">
            <a:xfrm>
              <a:off x="431" y="1694"/>
              <a:ext cx="1207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100" b="1" i="1"/>
                <a:t>Прогнозирование спроса</a:t>
              </a:r>
              <a:endParaRPr lang="ru-RU" altLang="ru-RU" sz="1100" b="1"/>
            </a:p>
            <a:p>
              <a:r>
                <a:rPr lang="ru-RU" altLang="ru-RU" sz="1100" b="1" i="1"/>
                <a:t>Закупки</a:t>
              </a:r>
            </a:p>
            <a:p>
              <a:r>
                <a:rPr lang="ru-RU" altLang="ru-RU" sz="1100" b="1" i="1"/>
                <a:t>Упаковочная индустрия</a:t>
              </a:r>
            </a:p>
            <a:p>
              <a:r>
                <a:rPr lang="ru-RU" altLang="ru-RU" sz="1100" b="1" i="1"/>
                <a:t>Грузопереработка Складирование</a:t>
              </a:r>
              <a:endParaRPr lang="ru-RU" altLang="ru-RU" sz="1100" b="1"/>
            </a:p>
          </p:txBody>
        </p:sp>
        <p:sp>
          <p:nvSpPr>
            <p:cNvPr id="49206" name="Line 54"/>
            <p:cNvSpPr>
              <a:spLocks noChangeShapeType="1"/>
            </p:cNvSpPr>
            <p:nvPr/>
          </p:nvSpPr>
          <p:spPr bwMode="auto">
            <a:xfrm>
              <a:off x="1736" y="1208"/>
              <a:ext cx="8" cy="26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07" name="Line 55"/>
            <p:cNvSpPr>
              <a:spLocks noChangeShapeType="1"/>
            </p:cNvSpPr>
            <p:nvPr/>
          </p:nvSpPr>
          <p:spPr bwMode="auto">
            <a:xfrm>
              <a:off x="2746" y="1208"/>
              <a:ext cx="8" cy="26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08" name="Rectangle 56"/>
            <p:cNvSpPr>
              <a:spLocks noChangeArrowheads="1"/>
            </p:cNvSpPr>
            <p:nvPr/>
          </p:nvSpPr>
          <p:spPr bwMode="auto">
            <a:xfrm>
              <a:off x="1927" y="1888"/>
              <a:ext cx="683" cy="28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 dirty="0"/>
                <a:t>Материальный менеджмент</a:t>
              </a:r>
              <a:endParaRPr lang="ru-RU" altLang="ru-RU" sz="1100" dirty="0"/>
            </a:p>
          </p:txBody>
        </p:sp>
        <p:sp>
          <p:nvSpPr>
            <p:cNvPr id="49209" name="Rectangle 57"/>
            <p:cNvSpPr>
              <a:spLocks noChangeArrowheads="1"/>
            </p:cNvSpPr>
            <p:nvPr/>
          </p:nvSpPr>
          <p:spPr bwMode="auto">
            <a:xfrm>
              <a:off x="1882" y="3158"/>
              <a:ext cx="771" cy="37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Производствен-ный (операционный) менеджмент</a:t>
              </a:r>
              <a:endParaRPr lang="ru-RU" altLang="ru-RU" sz="1100"/>
            </a:p>
          </p:txBody>
        </p:sp>
        <p:sp>
          <p:nvSpPr>
            <p:cNvPr id="49210" name="Rectangle 58"/>
            <p:cNvSpPr>
              <a:spLocks noChangeArrowheads="1"/>
            </p:cNvSpPr>
            <p:nvPr/>
          </p:nvSpPr>
          <p:spPr bwMode="auto">
            <a:xfrm>
              <a:off x="1882" y="2614"/>
              <a:ext cx="771" cy="26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 dirty="0"/>
                <a:t>Физическое распределение</a:t>
              </a:r>
              <a:endParaRPr lang="ru-RU" altLang="ru-RU" sz="1100" dirty="0"/>
            </a:p>
          </p:txBody>
        </p:sp>
        <p:sp>
          <p:nvSpPr>
            <p:cNvPr id="49211" name="Rectangle 59"/>
            <p:cNvSpPr>
              <a:spLocks noChangeArrowheads="1"/>
            </p:cNvSpPr>
            <p:nvPr/>
          </p:nvSpPr>
          <p:spPr bwMode="auto">
            <a:xfrm>
              <a:off x="3470" y="2568"/>
              <a:ext cx="584" cy="21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Маркетинг</a:t>
              </a:r>
            </a:p>
          </p:txBody>
        </p:sp>
        <p:sp>
          <p:nvSpPr>
            <p:cNvPr id="49212" name="Rectangle 60"/>
            <p:cNvSpPr>
              <a:spLocks noChangeArrowheads="1"/>
            </p:cNvSpPr>
            <p:nvPr/>
          </p:nvSpPr>
          <p:spPr bwMode="auto">
            <a:xfrm>
              <a:off x="3470" y="2840"/>
              <a:ext cx="584" cy="32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Всеобщее управление качеством</a:t>
              </a:r>
            </a:p>
          </p:txBody>
        </p:sp>
        <p:sp>
          <p:nvSpPr>
            <p:cNvPr id="49213" name="Rectangle 61"/>
            <p:cNvSpPr>
              <a:spLocks noChangeArrowheads="1"/>
            </p:cNvSpPr>
            <p:nvPr/>
          </p:nvSpPr>
          <p:spPr bwMode="auto">
            <a:xfrm>
              <a:off x="2958" y="3205"/>
              <a:ext cx="784" cy="27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Промышленная логистика</a:t>
              </a:r>
              <a:endParaRPr lang="ru-RU" altLang="ru-RU" sz="1100"/>
            </a:p>
          </p:txBody>
        </p:sp>
        <p:sp>
          <p:nvSpPr>
            <p:cNvPr id="49214" name="Line 62"/>
            <p:cNvSpPr>
              <a:spLocks noChangeShapeType="1"/>
            </p:cNvSpPr>
            <p:nvPr/>
          </p:nvSpPr>
          <p:spPr bwMode="auto">
            <a:xfrm>
              <a:off x="3862" y="2180"/>
              <a:ext cx="0" cy="3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15" name="Rectangle 63"/>
            <p:cNvSpPr>
              <a:spLocks noChangeArrowheads="1"/>
            </p:cNvSpPr>
            <p:nvPr/>
          </p:nvSpPr>
          <p:spPr bwMode="auto">
            <a:xfrm>
              <a:off x="3016" y="1640"/>
              <a:ext cx="793" cy="24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Интегрированная дистрибьюция</a:t>
              </a:r>
            </a:p>
          </p:txBody>
        </p:sp>
        <p:sp>
          <p:nvSpPr>
            <p:cNvPr id="49216" name="Rectangle 64"/>
            <p:cNvSpPr>
              <a:spLocks noChangeArrowheads="1"/>
            </p:cNvSpPr>
            <p:nvPr/>
          </p:nvSpPr>
          <p:spPr bwMode="auto">
            <a:xfrm>
              <a:off x="2835" y="3521"/>
              <a:ext cx="861" cy="32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Гибкие производственные системы</a:t>
              </a:r>
            </a:p>
          </p:txBody>
        </p:sp>
        <p:sp>
          <p:nvSpPr>
            <p:cNvPr id="49217" name="AutoShape 65"/>
            <p:cNvSpPr>
              <a:spLocks noChangeArrowheads="1"/>
            </p:cNvSpPr>
            <p:nvPr/>
          </p:nvSpPr>
          <p:spPr bwMode="auto">
            <a:xfrm>
              <a:off x="567" y="1424"/>
              <a:ext cx="4464" cy="216"/>
            </a:xfrm>
            <a:prstGeom prst="rightArrow">
              <a:avLst>
                <a:gd name="adj1" fmla="val 60444"/>
                <a:gd name="adj2" fmla="val 80466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dirty="0">
                  <a:solidFill>
                    <a:srgbClr val="000080"/>
                  </a:solidFill>
                  <a:latin typeface="Times New Roman" pitchFamily="18" charset="0"/>
                </a:rPr>
                <a:t>Эволюционное развитие логистики</a:t>
              </a:r>
              <a:endParaRPr lang="ru-RU" altLang="ru-RU" sz="1400" dirty="0"/>
            </a:p>
          </p:txBody>
        </p:sp>
        <p:sp>
          <p:nvSpPr>
            <p:cNvPr id="49218" name="Rectangle 66"/>
            <p:cNvSpPr>
              <a:spLocks noChangeArrowheads="1"/>
            </p:cNvSpPr>
            <p:nvPr/>
          </p:nvSpPr>
          <p:spPr bwMode="auto">
            <a:xfrm>
              <a:off x="3515" y="1964"/>
              <a:ext cx="931" cy="21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Микропроцессорная коммерциализация</a:t>
              </a:r>
            </a:p>
          </p:txBody>
        </p:sp>
        <p:sp>
          <p:nvSpPr>
            <p:cNvPr id="49219" name="Rectangle 67"/>
            <p:cNvSpPr>
              <a:spLocks noChangeArrowheads="1"/>
            </p:cNvSpPr>
            <p:nvPr/>
          </p:nvSpPr>
          <p:spPr bwMode="auto">
            <a:xfrm>
              <a:off x="3763" y="3467"/>
              <a:ext cx="841" cy="21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100" b="1"/>
                <a:t>Информационные технологии</a:t>
              </a:r>
            </a:p>
          </p:txBody>
        </p:sp>
        <p:sp>
          <p:nvSpPr>
            <p:cNvPr id="49220" name="Line 68"/>
            <p:cNvSpPr>
              <a:spLocks noChangeShapeType="1"/>
            </p:cNvSpPr>
            <p:nvPr/>
          </p:nvSpPr>
          <p:spPr bwMode="auto">
            <a:xfrm>
              <a:off x="3862" y="1208"/>
              <a:ext cx="0" cy="7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1" name="Line 69"/>
            <p:cNvSpPr>
              <a:spLocks noChangeShapeType="1"/>
            </p:cNvSpPr>
            <p:nvPr/>
          </p:nvSpPr>
          <p:spPr bwMode="auto">
            <a:xfrm>
              <a:off x="3870" y="3143"/>
              <a:ext cx="0" cy="3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2" name="Line 70"/>
            <p:cNvSpPr>
              <a:spLocks noChangeShapeType="1"/>
            </p:cNvSpPr>
            <p:nvPr/>
          </p:nvSpPr>
          <p:spPr bwMode="auto">
            <a:xfrm>
              <a:off x="3870" y="3683"/>
              <a:ext cx="0" cy="21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3" name="Line 71"/>
            <p:cNvSpPr>
              <a:spLocks noChangeShapeType="1"/>
            </p:cNvSpPr>
            <p:nvPr/>
          </p:nvSpPr>
          <p:spPr bwMode="auto">
            <a:xfrm>
              <a:off x="1630" y="2018"/>
              <a:ext cx="252" cy="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4" name="Line 72"/>
            <p:cNvSpPr>
              <a:spLocks noChangeShapeType="1"/>
            </p:cNvSpPr>
            <p:nvPr/>
          </p:nvSpPr>
          <p:spPr bwMode="auto">
            <a:xfrm>
              <a:off x="1630" y="2357"/>
              <a:ext cx="313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5" name="Rectangle 73"/>
            <p:cNvSpPr>
              <a:spLocks noChangeArrowheads="1"/>
            </p:cNvSpPr>
            <p:nvPr/>
          </p:nvSpPr>
          <p:spPr bwMode="auto">
            <a:xfrm>
              <a:off x="2852" y="1933"/>
              <a:ext cx="527" cy="90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endParaRPr lang="ru-RU" altLang="ru-RU" sz="1100" b="1"/>
            </a:p>
            <a:p>
              <a:pPr algn="ctr"/>
              <a:endParaRPr lang="ru-RU" altLang="ru-RU" sz="1100" b="1"/>
            </a:p>
            <a:p>
              <a:pPr algn="ctr"/>
              <a:endParaRPr lang="ru-RU" altLang="ru-RU" sz="1100" b="1"/>
            </a:p>
            <a:p>
              <a:pPr algn="ctr"/>
              <a:endParaRPr lang="ru-RU" altLang="ru-RU" sz="1100" b="1"/>
            </a:p>
            <a:p>
              <a:pPr algn="ctr"/>
              <a:r>
                <a:rPr lang="ru-RU" altLang="ru-RU" sz="1100" b="1"/>
                <a:t>Бизнес-логистика</a:t>
              </a:r>
              <a:endParaRPr lang="ru-RU" altLang="ru-RU" sz="1100"/>
            </a:p>
          </p:txBody>
        </p:sp>
        <p:sp>
          <p:nvSpPr>
            <p:cNvPr id="49226" name="Line 74"/>
            <p:cNvSpPr>
              <a:spLocks noChangeShapeType="1"/>
            </p:cNvSpPr>
            <p:nvPr/>
          </p:nvSpPr>
          <p:spPr bwMode="auto">
            <a:xfrm>
              <a:off x="3809" y="1802"/>
              <a:ext cx="9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7" name="Line 75"/>
            <p:cNvSpPr>
              <a:spLocks noChangeShapeType="1"/>
            </p:cNvSpPr>
            <p:nvPr/>
          </p:nvSpPr>
          <p:spPr bwMode="auto">
            <a:xfrm>
              <a:off x="4446" y="2072"/>
              <a:ext cx="31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8" name="Line 76"/>
            <p:cNvSpPr>
              <a:spLocks noChangeShapeType="1"/>
            </p:cNvSpPr>
            <p:nvPr/>
          </p:nvSpPr>
          <p:spPr bwMode="auto">
            <a:xfrm>
              <a:off x="1655" y="2750"/>
              <a:ext cx="22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29" name="Line 77"/>
            <p:cNvSpPr>
              <a:spLocks noChangeShapeType="1"/>
            </p:cNvSpPr>
            <p:nvPr/>
          </p:nvSpPr>
          <p:spPr bwMode="auto">
            <a:xfrm>
              <a:off x="1610" y="3294"/>
              <a:ext cx="2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0" name="Line 78"/>
            <p:cNvSpPr>
              <a:spLocks noChangeShapeType="1"/>
            </p:cNvSpPr>
            <p:nvPr/>
          </p:nvSpPr>
          <p:spPr bwMode="auto">
            <a:xfrm flipV="1">
              <a:off x="2653" y="2750"/>
              <a:ext cx="2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1" name="Line 79"/>
            <p:cNvSpPr>
              <a:spLocks noChangeShapeType="1"/>
            </p:cNvSpPr>
            <p:nvPr/>
          </p:nvSpPr>
          <p:spPr bwMode="auto">
            <a:xfrm>
              <a:off x="4059" y="2659"/>
              <a:ext cx="72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2" name="Line 80"/>
            <p:cNvSpPr>
              <a:spLocks noChangeShapeType="1"/>
            </p:cNvSpPr>
            <p:nvPr/>
          </p:nvSpPr>
          <p:spPr bwMode="auto">
            <a:xfrm>
              <a:off x="4059" y="2976"/>
              <a:ext cx="72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3" name="Line 81"/>
            <p:cNvSpPr>
              <a:spLocks noChangeShapeType="1"/>
            </p:cNvSpPr>
            <p:nvPr/>
          </p:nvSpPr>
          <p:spPr bwMode="auto">
            <a:xfrm flipV="1">
              <a:off x="2653" y="3339"/>
              <a:ext cx="2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4" name="Line 82"/>
            <p:cNvSpPr>
              <a:spLocks noChangeShapeType="1"/>
            </p:cNvSpPr>
            <p:nvPr/>
          </p:nvSpPr>
          <p:spPr bwMode="auto">
            <a:xfrm>
              <a:off x="3742" y="3294"/>
              <a:ext cx="104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5" name="Line 83"/>
            <p:cNvSpPr>
              <a:spLocks noChangeShapeType="1"/>
            </p:cNvSpPr>
            <p:nvPr/>
          </p:nvSpPr>
          <p:spPr bwMode="auto">
            <a:xfrm flipV="1">
              <a:off x="3696" y="3745"/>
              <a:ext cx="1069" cy="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6" name="Line 84"/>
            <p:cNvSpPr>
              <a:spLocks noChangeShapeType="1"/>
            </p:cNvSpPr>
            <p:nvPr/>
          </p:nvSpPr>
          <p:spPr bwMode="auto">
            <a:xfrm flipV="1">
              <a:off x="4604" y="3612"/>
              <a:ext cx="13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7" name="Line 85"/>
            <p:cNvSpPr>
              <a:spLocks noChangeShapeType="1"/>
            </p:cNvSpPr>
            <p:nvPr/>
          </p:nvSpPr>
          <p:spPr bwMode="auto">
            <a:xfrm>
              <a:off x="3862" y="2773"/>
              <a:ext cx="0" cy="5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8" name="Line 86"/>
            <p:cNvSpPr>
              <a:spLocks noChangeShapeType="1"/>
            </p:cNvSpPr>
            <p:nvPr/>
          </p:nvSpPr>
          <p:spPr bwMode="auto">
            <a:xfrm flipV="1">
              <a:off x="2653" y="2018"/>
              <a:ext cx="199" cy="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49239" name="Text Box 87"/>
            <p:cNvSpPr txBox="1">
              <a:spLocks noChangeArrowheads="1"/>
            </p:cNvSpPr>
            <p:nvPr/>
          </p:nvSpPr>
          <p:spPr bwMode="auto">
            <a:xfrm>
              <a:off x="567" y="2234"/>
              <a:ext cx="1010" cy="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100" b="1"/>
                <a:t>Военная логистика</a:t>
              </a:r>
            </a:p>
          </p:txBody>
        </p:sp>
        <p:sp>
          <p:nvSpPr>
            <p:cNvPr id="49240" name="Text Box 88"/>
            <p:cNvSpPr txBox="1">
              <a:spLocks noChangeArrowheads="1"/>
            </p:cNvSpPr>
            <p:nvPr/>
          </p:nvSpPr>
          <p:spPr bwMode="auto">
            <a:xfrm>
              <a:off x="393" y="2470"/>
              <a:ext cx="124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100" b="1" i="1" dirty="0"/>
                <a:t>Планирование распределением</a:t>
              </a:r>
              <a:endParaRPr lang="ru-RU" altLang="ru-RU" sz="1100" b="1" dirty="0"/>
            </a:p>
            <a:p>
              <a:r>
                <a:rPr lang="ru-RU" altLang="ru-RU" sz="1100" b="1" i="1" dirty="0"/>
                <a:t>Управление заказами</a:t>
              </a:r>
            </a:p>
            <a:p>
              <a:r>
                <a:rPr lang="ru-RU" altLang="ru-RU" sz="1100" b="1" i="1" dirty="0"/>
                <a:t>Транспортировка</a:t>
              </a:r>
            </a:p>
            <a:p>
              <a:r>
                <a:rPr lang="ru-RU" altLang="ru-RU" sz="1100" b="1" i="1" dirty="0"/>
                <a:t>Управление запасами в сбыте</a:t>
              </a:r>
            </a:p>
            <a:p>
              <a:r>
                <a:rPr lang="ru-RU" altLang="ru-RU" sz="1100" b="1" i="1" dirty="0"/>
                <a:t>Обслуживание потребителей	</a:t>
              </a:r>
              <a:endParaRPr lang="ru-RU" altLang="ru-RU" sz="1100" b="1" dirty="0"/>
            </a:p>
          </p:txBody>
        </p:sp>
        <p:sp>
          <p:nvSpPr>
            <p:cNvPr id="49241" name="Text Box 89"/>
            <p:cNvSpPr txBox="1">
              <a:spLocks noChangeArrowheads="1"/>
            </p:cNvSpPr>
            <p:nvPr/>
          </p:nvSpPr>
          <p:spPr bwMode="auto">
            <a:xfrm>
              <a:off x="394" y="3183"/>
              <a:ext cx="1253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100" b="1" i="1" dirty="0"/>
                <a:t>Планирование потребностей</a:t>
              </a:r>
              <a:endParaRPr lang="ru-RU" altLang="ru-RU" sz="1100" b="1" dirty="0"/>
            </a:p>
            <a:p>
              <a:r>
                <a:rPr lang="ru-RU" altLang="ru-RU" sz="1100" b="1" i="1" dirty="0"/>
                <a:t>Производственное планирование и расписание</a:t>
              </a:r>
            </a:p>
            <a:p>
              <a:r>
                <a:rPr lang="ru-RU" altLang="ru-RU" sz="1100" b="1" i="1" dirty="0"/>
                <a:t>Управление запасами в производстве</a:t>
              </a:r>
            </a:p>
            <a:p>
              <a:r>
                <a:rPr lang="ru-RU" altLang="ru-RU" sz="1100" b="1" i="1" dirty="0"/>
                <a:t>Технологическая транспортировка</a:t>
              </a:r>
              <a:endParaRPr lang="ru-RU" altLang="ru-RU" sz="1100" b="1" dirty="0"/>
            </a:p>
          </p:txBody>
        </p:sp>
        <p:sp>
          <p:nvSpPr>
            <p:cNvPr id="49242" name="Text Box 90"/>
            <p:cNvSpPr txBox="1">
              <a:spLocks noChangeArrowheads="1"/>
            </p:cNvSpPr>
            <p:nvPr/>
          </p:nvSpPr>
          <p:spPr bwMode="auto">
            <a:xfrm>
              <a:off x="4765" y="1748"/>
              <a:ext cx="327" cy="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1400"/>
            </a:p>
            <a:p>
              <a:endParaRPr lang="ru-RU" altLang="ru-RU" sz="1400"/>
            </a:p>
            <a:p>
              <a:endParaRPr lang="ru-RU" altLang="ru-RU" sz="1400"/>
            </a:p>
            <a:p>
              <a:r>
                <a:rPr lang="ru-RU" altLang="ru-RU" sz="1400" b="1"/>
                <a:t>И Л</a:t>
              </a:r>
            </a:p>
            <a:p>
              <a:r>
                <a:rPr lang="ru-RU" altLang="ru-RU" sz="1400" b="1"/>
                <a:t>Н О</a:t>
              </a:r>
            </a:p>
            <a:p>
              <a:r>
                <a:rPr lang="ru-RU" altLang="ru-RU" sz="1400" b="1"/>
                <a:t>Т Г</a:t>
              </a:r>
            </a:p>
            <a:p>
              <a:r>
                <a:rPr lang="ru-RU" altLang="ru-RU" sz="1400" b="1"/>
                <a:t>Е И</a:t>
              </a:r>
            </a:p>
            <a:p>
              <a:r>
                <a:rPr lang="ru-RU" altLang="ru-RU" sz="1400" b="1"/>
                <a:t>Г С</a:t>
              </a:r>
            </a:p>
            <a:p>
              <a:r>
                <a:rPr lang="ru-RU" altLang="ru-RU" sz="1400" b="1"/>
                <a:t>Р Т</a:t>
              </a:r>
            </a:p>
            <a:p>
              <a:r>
                <a:rPr lang="ru-RU" altLang="ru-RU" sz="1400" b="1"/>
                <a:t>И И</a:t>
              </a:r>
            </a:p>
            <a:p>
              <a:r>
                <a:rPr lang="ru-RU" altLang="ru-RU" sz="1400" b="1"/>
                <a:t>Р К</a:t>
              </a:r>
            </a:p>
            <a:p>
              <a:r>
                <a:rPr lang="ru-RU" altLang="ru-RU" sz="1400" b="1"/>
                <a:t>О А</a:t>
              </a:r>
            </a:p>
            <a:p>
              <a:r>
                <a:rPr lang="ru-RU" altLang="ru-RU" sz="1400" b="1"/>
                <a:t>В</a:t>
              </a:r>
            </a:p>
            <a:p>
              <a:r>
                <a:rPr lang="ru-RU" altLang="ru-RU" sz="1400" b="1"/>
                <a:t>А</a:t>
              </a:r>
            </a:p>
            <a:p>
              <a:r>
                <a:rPr lang="ru-RU" altLang="ru-RU" sz="1400" b="1"/>
                <a:t>Н</a:t>
              </a:r>
            </a:p>
            <a:p>
              <a:r>
                <a:rPr lang="ru-RU" altLang="ru-RU" sz="1400" b="1"/>
                <a:t>Н</a:t>
              </a:r>
            </a:p>
            <a:p>
              <a:r>
                <a:rPr lang="ru-RU" altLang="ru-RU" sz="1400" b="1"/>
                <a:t>А</a:t>
              </a:r>
            </a:p>
            <a:p>
              <a:r>
                <a:rPr lang="ru-RU" altLang="ru-RU" sz="1400" b="1"/>
                <a:t>Я</a:t>
              </a:r>
              <a:endParaRPr lang="en-US" altLang="ru-RU" sz="1400" b="1"/>
            </a:p>
            <a:p>
              <a:endParaRPr lang="en-US" altLang="ru-RU" sz="1400" b="1"/>
            </a:p>
            <a:p>
              <a:r>
                <a:rPr lang="ru-RU" altLang="ru-RU" sz="1400"/>
                <a:t>	</a:t>
              </a:r>
            </a:p>
            <a:p>
              <a:endParaRPr lang="ru-RU" altLang="ru-RU" sz="1400"/>
            </a:p>
          </p:txBody>
        </p:sp>
        <p:sp>
          <p:nvSpPr>
            <p:cNvPr id="49243" name="Text Box 91"/>
            <p:cNvSpPr txBox="1">
              <a:spLocks noChangeArrowheads="1"/>
            </p:cNvSpPr>
            <p:nvPr/>
          </p:nvSpPr>
          <p:spPr bwMode="auto">
            <a:xfrm>
              <a:off x="772" y="1162"/>
              <a:ext cx="707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1400" b="1"/>
                <a:t>1920-1950 года</a:t>
              </a:r>
            </a:p>
            <a:p>
              <a:pPr algn="ctr"/>
              <a:r>
                <a:rPr lang="ru-RU" altLang="ru-RU" sz="1400" b="1"/>
                <a:t>фрагментация</a:t>
              </a:r>
              <a:endParaRPr lang="ru-RU" altLang="ru-RU" sz="1400"/>
            </a:p>
          </p:txBody>
        </p:sp>
        <p:sp>
          <p:nvSpPr>
            <p:cNvPr id="49244" name="Text Box 92"/>
            <p:cNvSpPr txBox="1">
              <a:spLocks noChangeArrowheads="1"/>
            </p:cNvSpPr>
            <p:nvPr/>
          </p:nvSpPr>
          <p:spPr bwMode="auto">
            <a:xfrm>
              <a:off x="1888" y="1162"/>
              <a:ext cx="626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1400" b="1" dirty="0"/>
                <a:t>1950-1970 года </a:t>
              </a:r>
            </a:p>
            <a:p>
              <a:pPr algn="ctr"/>
              <a:r>
                <a:rPr lang="ru-RU" altLang="ru-RU" sz="1400" b="1" dirty="0"/>
                <a:t>становление</a:t>
              </a:r>
              <a:endParaRPr lang="ru-RU" altLang="ru-RU" sz="1400" dirty="0"/>
            </a:p>
          </p:txBody>
        </p:sp>
        <p:sp>
          <p:nvSpPr>
            <p:cNvPr id="49245" name="Text Box 93"/>
            <p:cNvSpPr txBox="1">
              <a:spLocks noChangeArrowheads="1"/>
            </p:cNvSpPr>
            <p:nvPr/>
          </p:nvSpPr>
          <p:spPr bwMode="auto">
            <a:xfrm>
              <a:off x="4120" y="1162"/>
              <a:ext cx="626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1400" b="1"/>
                <a:t>1980-1990 года</a:t>
              </a:r>
            </a:p>
            <a:p>
              <a:pPr algn="ctr"/>
              <a:r>
                <a:rPr lang="ru-RU" altLang="ru-RU" sz="1400" b="1"/>
                <a:t>интеграция</a:t>
              </a:r>
              <a:endParaRPr lang="ru-RU" altLang="ru-RU" sz="1400"/>
            </a:p>
          </p:txBody>
        </p:sp>
        <p:sp>
          <p:nvSpPr>
            <p:cNvPr id="49246" name="Text Box 94"/>
            <p:cNvSpPr txBox="1">
              <a:spLocks noChangeArrowheads="1"/>
            </p:cNvSpPr>
            <p:nvPr/>
          </p:nvSpPr>
          <p:spPr bwMode="auto">
            <a:xfrm>
              <a:off x="3004" y="1162"/>
              <a:ext cx="626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1400" b="1"/>
                <a:t>1970-1980 года </a:t>
              </a:r>
            </a:p>
            <a:p>
              <a:pPr algn="ctr"/>
              <a:r>
                <a:rPr lang="ru-RU" altLang="ru-RU" sz="1400" b="1"/>
                <a:t>развитие</a:t>
              </a:r>
              <a:endParaRPr lang="ru-RU" altLang="ru-RU" sz="1400"/>
            </a:p>
          </p:txBody>
        </p:sp>
      </p:grpSp>
    </p:spTree>
    <p:extLst>
      <p:ext uri="{BB962C8B-B14F-4D97-AF65-F5344CB8AC3E}">
        <p14:creationId xmlns:p14="http://schemas.microsoft.com/office/powerpoint/2010/main" val="2022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352928" cy="13716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1. Период с 20-х до начала 50-х гг. условно называется периодом </a:t>
            </a:r>
            <a:r>
              <a:rPr lang="ru-RU" sz="2400" b="1" i="1" dirty="0">
                <a:solidFill>
                  <a:schemeClr val="tx1"/>
                </a:solidFill>
              </a:rPr>
              <a:t>фрагментации,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когда идея логистики как интегрального инструмента снижения общих затрат и управления материальными потоками в бизнесе не была востребована.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429000"/>
            <a:ext cx="7620000" cy="3197712"/>
          </a:xfrm>
        </p:spPr>
        <p:txBody>
          <a:bodyPr>
            <a:normAutofit/>
          </a:bodyPr>
          <a:lstStyle/>
          <a:p>
            <a:r>
              <a:rPr lang="ru-RU" dirty="0"/>
              <a:t>В этот период были сформулированы отдельные предпосылки будущего внедрения логистической концепции. К ним можно отнести следующие: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возрастание </a:t>
            </a:r>
            <a:r>
              <a:rPr lang="ru-RU" dirty="0"/>
              <a:t>запасов и транспортных издержек в системах дистрибуции (распределения) товаров;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рост </a:t>
            </a:r>
            <a:r>
              <a:rPr lang="ru-RU" dirty="0"/>
              <a:t>транспортных тарифов</a:t>
            </a:r>
            <a:r>
              <a:rPr lang="ru-RU" dirty="0" smtClean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появление </a:t>
            </a:r>
            <a:r>
              <a:rPr lang="ru-RU" dirty="0"/>
              <a:t>концепции маркетинга;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развитие </a:t>
            </a:r>
            <a:r>
              <a:rPr lang="ru-RU" dirty="0"/>
              <a:t>теории и практики военной концепции.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595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63272" cy="13716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2. Период с середины 1950-х по 1970-е гг. западные специалисты называют периодом </a:t>
            </a:r>
            <a:r>
              <a:rPr lang="ru-RU" sz="2400" b="1" i="1" dirty="0">
                <a:solidFill>
                  <a:schemeClr val="tx1"/>
                </a:solidFill>
              </a:rPr>
              <a:t>становления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логистики.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280920" cy="446449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Одним из ключевых факторов быстрой экспансии логистики </a:t>
            </a:r>
            <a:r>
              <a:rPr lang="ru-RU" dirty="0" smtClean="0"/>
              <a:t>явилось возникновение </a:t>
            </a:r>
            <a:r>
              <a:rPr lang="ru-RU" i="1" dirty="0"/>
              <a:t>концепции общих (тотальных) затрат </a:t>
            </a:r>
            <a:r>
              <a:rPr lang="ru-RU" dirty="0"/>
              <a:t>в дистрибуции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Позднее </a:t>
            </a:r>
            <a:r>
              <a:rPr lang="ru-RU" i="1" dirty="0"/>
              <a:t>концепция общих затрат стала основной концепцией </a:t>
            </a:r>
            <a:r>
              <a:rPr lang="ru-RU" i="1" dirty="0" smtClean="0"/>
              <a:t>интегрированной </a:t>
            </a:r>
            <a:r>
              <a:rPr lang="ru-RU" i="1" dirty="0"/>
              <a:t>логистики.</a:t>
            </a:r>
            <a:endParaRPr lang="ru-RU" dirty="0"/>
          </a:p>
          <a:p>
            <a:r>
              <a:rPr lang="ru-RU" dirty="0"/>
              <a:t>Вместе с тем возникли следующие предпосылки дальнейшего развития логистики. К ним относятся:</a:t>
            </a:r>
          </a:p>
          <a:p>
            <a:pPr lvl="0"/>
            <a:r>
              <a:rPr lang="ru-RU" dirty="0"/>
              <a:t>изменения в моделях и отношениях потребительского спроса;</a:t>
            </a:r>
          </a:p>
          <a:p>
            <a:pPr lvl="0"/>
            <a:r>
              <a:rPr lang="ru-RU" dirty="0"/>
              <a:t>давление затрат на производство;</a:t>
            </a:r>
          </a:p>
          <a:p>
            <a:pPr lvl="0"/>
            <a:r>
              <a:rPr lang="ru-RU" dirty="0"/>
              <a:t>прогресс в компьютерных технологиях;</a:t>
            </a:r>
          </a:p>
          <a:p>
            <a:pPr lvl="0"/>
            <a:r>
              <a:rPr lang="ru-RU" dirty="0"/>
              <a:t>изменения в стратегиях формирования запасов;</a:t>
            </a:r>
          </a:p>
          <a:p>
            <a:pPr lvl="0"/>
            <a:r>
              <a:rPr lang="ru-RU" dirty="0"/>
              <a:t>влияние военного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320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064896" cy="13716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3. </a:t>
            </a:r>
            <a:r>
              <a:rPr lang="ru-RU" sz="2400" dirty="0">
                <a:solidFill>
                  <a:schemeClr val="tx1"/>
                </a:solidFill>
              </a:rPr>
              <a:t>К началу 70-х гг. </a:t>
            </a:r>
            <a:r>
              <a:rPr lang="ru-RU" sz="2400" b="1" i="1" dirty="0">
                <a:solidFill>
                  <a:schemeClr val="tx1"/>
                </a:solidFill>
              </a:rPr>
              <a:t>(период развития</a:t>
            </a:r>
            <a:r>
              <a:rPr lang="ru-RU" sz="2400" i="1" dirty="0">
                <a:solidFill>
                  <a:schemeClr val="tx1"/>
                </a:solidFill>
              </a:rPr>
              <a:t>) </a:t>
            </a:r>
            <a:r>
              <a:rPr lang="ru-RU" sz="2400" dirty="0">
                <a:solidFill>
                  <a:schemeClr val="tx1"/>
                </a:solidFill>
              </a:rPr>
              <a:t>были сформулированы фундаментальные принципы бизнес-логистики и некоторые западные фирмы стали успешно применять их на практике. Однако для многих фирм логистический подход к контролю и уменьшению затрат еще не стал </a:t>
            </a:r>
            <a:r>
              <a:rPr lang="ru-RU" sz="2400" dirty="0" smtClean="0">
                <a:solidFill>
                  <a:schemeClr val="tx1"/>
                </a:solidFill>
              </a:rPr>
              <a:t>очевидным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9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136904" cy="13716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4. </a:t>
            </a:r>
            <a:r>
              <a:rPr lang="ru-RU" sz="2400" dirty="0">
                <a:solidFill>
                  <a:schemeClr val="tx1"/>
                </a:solidFill>
              </a:rPr>
              <a:t>В период с 1980-х до середины 1990-х гг. логистика приобрела статус «образа мышления», или, другими словами, </a:t>
            </a:r>
            <a:r>
              <a:rPr lang="ru-RU" sz="2400" i="1" dirty="0">
                <a:solidFill>
                  <a:schemeClr val="tx1"/>
                </a:solidFill>
              </a:rPr>
              <a:t>концептуальной стратегии, </a:t>
            </a:r>
            <a:r>
              <a:rPr lang="ru-RU" sz="2400" dirty="0">
                <a:solidFill>
                  <a:schemeClr val="tx1"/>
                </a:solidFill>
              </a:rPr>
              <a:t>основанной на глубокой интеграции всех областей хозяйственной деятельности в единую </a:t>
            </a:r>
            <a:r>
              <a:rPr lang="ru-RU" sz="2400" dirty="0" err="1">
                <a:solidFill>
                  <a:schemeClr val="tx1"/>
                </a:solidFill>
              </a:rPr>
              <a:t>ресурсопроводящую</a:t>
            </a:r>
            <a:r>
              <a:rPr lang="ru-RU" sz="2400" dirty="0">
                <a:solidFill>
                  <a:schemeClr val="tx1"/>
                </a:solidFill>
              </a:rPr>
              <a:t> систему (</a:t>
            </a:r>
            <a:r>
              <a:rPr lang="ru-RU" sz="2400" b="1" dirty="0">
                <a:solidFill>
                  <a:schemeClr val="tx1"/>
                </a:solidFill>
              </a:rPr>
              <a:t>период </a:t>
            </a:r>
            <a:r>
              <a:rPr lang="ru-RU" sz="2400" b="1" i="1" dirty="0">
                <a:solidFill>
                  <a:schemeClr val="tx1"/>
                </a:solidFill>
              </a:rPr>
              <a:t>интеграции</a:t>
            </a:r>
            <a:r>
              <a:rPr lang="ru-RU" sz="2400" i="1" dirty="0">
                <a:solidFill>
                  <a:schemeClr val="tx1"/>
                </a:solidFill>
              </a:rPr>
              <a:t>).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717032"/>
            <a:ext cx="7620000" cy="2985195"/>
          </a:xfrm>
        </p:spPr>
        <p:txBody>
          <a:bodyPr/>
          <a:lstStyle/>
          <a:p>
            <a:r>
              <a:rPr lang="ru-RU" dirty="0"/>
              <a:t>Здесь во главу угла ставился не продукт, а процесс в форме потока (материального, информационного и др.), в чем и заключалась принципиальная </a:t>
            </a:r>
            <a:r>
              <a:rPr lang="ru-RU" i="1" dirty="0"/>
              <a:t>новизна логистического подхода.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7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b="1"/>
              <a:t>Интегрированный логистический подход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510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charset="0"/>
            </a:endParaRPr>
          </a:p>
        </p:txBody>
      </p:sp>
      <p:grpSp>
        <p:nvGrpSpPr>
          <p:cNvPr id="66567" name="Group 7"/>
          <p:cNvGrpSpPr>
            <a:grpSpLocks/>
          </p:cNvGrpSpPr>
          <p:nvPr/>
        </p:nvGrpSpPr>
        <p:grpSpPr bwMode="auto">
          <a:xfrm>
            <a:off x="611188" y="1773238"/>
            <a:ext cx="7848600" cy="4248150"/>
            <a:chOff x="2082" y="5313"/>
            <a:chExt cx="8079" cy="2880"/>
          </a:xfrm>
        </p:grpSpPr>
        <p:sp>
          <p:nvSpPr>
            <p:cNvPr id="66568" name="Line 8"/>
            <p:cNvSpPr>
              <a:spLocks noChangeShapeType="1"/>
            </p:cNvSpPr>
            <p:nvPr/>
          </p:nvSpPr>
          <p:spPr bwMode="auto">
            <a:xfrm>
              <a:off x="3882" y="5961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66569" name="Line 9"/>
            <p:cNvSpPr>
              <a:spLocks noChangeShapeType="1"/>
            </p:cNvSpPr>
            <p:nvPr/>
          </p:nvSpPr>
          <p:spPr bwMode="auto">
            <a:xfrm>
              <a:off x="6942" y="5961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66570" name="AutoShape 10"/>
            <p:cNvSpPr>
              <a:spLocks noChangeArrowheads="1"/>
            </p:cNvSpPr>
            <p:nvPr/>
          </p:nvSpPr>
          <p:spPr bwMode="auto">
            <a:xfrm>
              <a:off x="2082" y="5313"/>
              <a:ext cx="8079" cy="2880"/>
            </a:xfrm>
            <a:prstGeom prst="rightArrow">
              <a:avLst>
                <a:gd name="adj1" fmla="val 83852"/>
                <a:gd name="adj2" fmla="val 29455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66571" name="Text Box 11"/>
            <p:cNvSpPr txBox="1">
              <a:spLocks noChangeArrowheads="1"/>
            </p:cNvSpPr>
            <p:nvPr/>
          </p:nvSpPr>
          <p:spPr bwMode="auto">
            <a:xfrm>
              <a:off x="2262" y="5676"/>
              <a:ext cx="1800" cy="16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/>
              <a:r>
                <a:rPr lang="ru-RU" altLang="ru-RU" sz="1600" b="1"/>
                <a:t>Поставщик МР</a:t>
              </a:r>
            </a:p>
          </p:txBody>
        </p:sp>
        <p:sp>
          <p:nvSpPr>
            <p:cNvPr id="66572" name="Text Box 12"/>
            <p:cNvSpPr txBox="1">
              <a:spLocks noChangeArrowheads="1"/>
            </p:cNvSpPr>
            <p:nvPr/>
          </p:nvSpPr>
          <p:spPr bwMode="auto">
            <a:xfrm>
              <a:off x="4242" y="5676"/>
              <a:ext cx="2859" cy="16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/>
              <a:r>
                <a:rPr lang="ru-RU" altLang="ru-RU" sz="1600" b="1"/>
                <a:t>Производитель</a:t>
              </a:r>
            </a:p>
            <a:p>
              <a:pPr algn="ctr"/>
              <a:r>
                <a:rPr lang="ru-RU" altLang="ru-RU" sz="1600" b="1"/>
                <a:t>и его логистические посредники (транспортные, складские и т.п.)</a:t>
              </a:r>
            </a:p>
          </p:txBody>
        </p:sp>
        <p:sp>
          <p:nvSpPr>
            <p:cNvPr id="66573" name="Text Box 13"/>
            <p:cNvSpPr txBox="1">
              <a:spLocks noChangeArrowheads="1"/>
            </p:cNvSpPr>
            <p:nvPr/>
          </p:nvSpPr>
          <p:spPr bwMode="auto">
            <a:xfrm>
              <a:off x="7281" y="5634"/>
              <a:ext cx="1800" cy="16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Покупатель ГП</a:t>
              </a:r>
              <a:endParaRPr lang="ru-RU" altLang="ru-RU" sz="1600" b="1"/>
            </a:p>
          </p:txBody>
        </p:sp>
        <p:sp>
          <p:nvSpPr>
            <p:cNvPr id="66574" name="Text Box 14"/>
            <p:cNvSpPr txBox="1">
              <a:spLocks noChangeArrowheads="1"/>
            </p:cNvSpPr>
            <p:nvPr/>
          </p:nvSpPr>
          <p:spPr bwMode="auto">
            <a:xfrm>
              <a:off x="3339" y="7473"/>
              <a:ext cx="5040" cy="5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600" b="1"/>
                <a:t>Материальный поток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16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848872" cy="1371600"/>
          </a:xfrm>
        </p:spPr>
        <p:txBody>
          <a:bodyPr/>
          <a:lstStyle/>
          <a:p>
            <a:r>
              <a:rPr lang="ru-RU" dirty="0"/>
              <a:t>Цифровые технологии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8447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логистике представляют собой комплекс инновационных решений, предназначенных для эффективного функционирования </a:t>
            </a:r>
            <a:r>
              <a:rPr lang="ru-RU" sz="2800" dirty="0" smtClean="0"/>
              <a:t>логистических </a:t>
            </a:r>
            <a:r>
              <a:rPr lang="ru-RU" sz="2800" dirty="0"/>
              <a:t>систем различного назначения. </a:t>
            </a:r>
          </a:p>
        </p:txBody>
      </p:sp>
    </p:spTree>
    <p:extLst>
      <p:ext uri="{BB962C8B-B14F-4D97-AF65-F5344CB8AC3E}">
        <p14:creationId xmlns:p14="http://schemas.microsoft.com/office/powerpoint/2010/main" val="3873515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6969" y="4869160"/>
            <a:ext cx="8784976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Основные тенденции развития логистики в России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999639"/>
              </p:ext>
            </p:extLst>
          </p:nvPr>
        </p:nvGraphicFramePr>
        <p:xfrm>
          <a:off x="611560" y="404664"/>
          <a:ext cx="7620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3774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683994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Основные направления применения цифровых технологий в логистике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652024"/>
              </p:ext>
            </p:extLst>
          </p:nvPr>
        </p:nvGraphicFramePr>
        <p:xfrm>
          <a:off x="179512" y="836712"/>
          <a:ext cx="8784976" cy="568619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12168"/>
                <a:gridCol w="7272808"/>
              </a:tblGrid>
              <a:tr h="62042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Логистическая подсистема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Направления применения цифровых технологий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Закупочная логистика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Выбор рациональных способов закупки материальных средств;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оптимизация цепей поставок на основе выстраивания эффективной системы взаимодействия с поставщиками;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использование системы автоматического пополнения запасов;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широкое применение интернет-технологий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Транспортная логистика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Интеграция всех видов транспорта за счет использования </a:t>
                      </a:r>
                      <a:r>
                        <a:rPr lang="ru-RU" sz="1400" dirty="0" err="1" smtClean="0"/>
                        <a:t>мультимодальных</a:t>
                      </a:r>
                      <a:r>
                        <a:rPr lang="ru-RU" sz="1400" dirty="0" smtClean="0"/>
                        <a:t> технологий перевозки грузов;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</a:t>
                      </a:r>
                      <a:r>
                        <a:rPr lang="ru-RU" sz="1400" dirty="0" err="1" smtClean="0"/>
                        <a:t>уберизация</a:t>
                      </a:r>
                      <a:r>
                        <a:rPr lang="ru-RU" sz="1400" dirty="0" smtClean="0"/>
                        <a:t> перевозок;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осуществление контроля груза в пути, в том числе онлайн;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использование беспилотных автомобилей, </a:t>
                      </a:r>
                      <a:r>
                        <a:rPr lang="ru-RU" sz="1400" dirty="0" err="1" smtClean="0"/>
                        <a:t>дронов</a:t>
                      </a:r>
                      <a:r>
                        <a:rPr lang="ru-RU" sz="1400" dirty="0" smtClean="0"/>
                        <a:t>, шаттлов и проч.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Складская логистика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Создание складов с полностью автоматизированными системами управления запасами материальных средств;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использование высокотехнологичного оборудования с элементами роботизации;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интеграция складской составляющей с транспортом и производством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Производственная логистика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Оптимизация производственной деятельности за счет использования вытягивающих систем;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внедрение концепции «Индустрии 4.0»;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распространение технологий 3D-печати для сокращения логистических издержек в цепи поставок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Распределительная логистика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Формирование эффективной системы обратной связи с потребителями, предполагающей автоматический заказ и отправку материальных средств;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мониторинг показателей рынка и возможность быстрого реагирования на изменения потребительского спроса;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400" dirty="0" smtClean="0"/>
                        <a:t>• эффективная логистическая поддержка онлайн торговли всеми видами продукции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695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23850" y="260350"/>
            <a:ext cx="8280400" cy="6213475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Логистика - теория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материальными и связанными с ними информационными потоками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общую точку зрения на компанию и ее партнеров по бизнесу (стратегическую, тактическую и оперативную) с материальными и информационными потоками в качестве интегратора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Логистика - междисциплинарное научное на­правление, непосредственно связанное с поиском новых возможностей повышения эффективности использования материальных потоков.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1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900113" y="4581525"/>
            <a:ext cx="7416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1800"/>
          </a:p>
          <a:p>
            <a:pPr algn="just"/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В Древних Афинах была специальная должность – «логист», или чиновник общественного самоуправления, в обязанность которого входила проверка отчетов других чиновников, срок полномочий которых истекал.  </a:t>
            </a:r>
          </a:p>
        </p:txBody>
      </p:sp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827088" y="765175"/>
            <a:ext cx="316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Древняя Греция</a:t>
            </a:r>
            <a:endParaRPr lang="ru-RU" altLang="ru-RU" sz="28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971550" y="148431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век до н.э</a:t>
            </a:r>
            <a:r>
              <a:rPr lang="ru-RU" altLang="ru-RU" b="1"/>
              <a:t>. </a:t>
            </a:r>
            <a:endParaRPr lang="ru-RU" altLang="ru-RU"/>
          </a:p>
        </p:txBody>
      </p:sp>
      <p:sp>
        <p:nvSpPr>
          <p:cNvPr id="6149" name="Прямоугольник 4"/>
          <p:cNvSpPr>
            <a:spLocks noChangeArrowheads="1"/>
          </p:cNvSpPr>
          <p:nvPr/>
        </p:nvSpPr>
        <p:spPr bwMode="auto">
          <a:xfrm>
            <a:off x="900113" y="2060575"/>
            <a:ext cx="4103687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>
                <a:latin typeface="Times New Roman" pitchFamily="18" charset="0"/>
                <a:cs typeface="Times New Roman" pitchFamily="18" charset="0"/>
              </a:rPr>
              <a:t>греч. </a:t>
            </a:r>
            <a:r>
              <a:rPr lang="en-US" altLang="ru-RU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ogistike  - </a:t>
            </a:r>
          </a:p>
          <a:p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счетное искусство</a:t>
            </a:r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 или искусство вычислений и геометрических измерений, противопоставлявшееся «теоретической» математике.</a:t>
            </a:r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0" name="Picture 4" descr="Картинка 67 из 1391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620713"/>
            <a:ext cx="26193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728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003232" cy="1371600"/>
          </a:xfrm>
        </p:spPr>
        <p:txBody>
          <a:bodyPr>
            <a:normAutofit/>
          </a:bodyPr>
          <a:lstStyle/>
          <a:p>
            <a:r>
              <a:rPr lang="ru-RU" altLang="ru-RU" sz="3200" b="1" dirty="0"/>
              <a:t>Логистика в компонентах менеджмента</a:t>
            </a:r>
            <a:r>
              <a:rPr lang="ru-RU" altLang="ru-RU" sz="3200" dirty="0"/>
              <a:t> </a:t>
            </a:r>
          </a:p>
        </p:txBody>
      </p:sp>
      <p:grpSp>
        <p:nvGrpSpPr>
          <p:cNvPr id="62534" name="Group 70"/>
          <p:cNvGrpSpPr>
            <a:grpSpLocks/>
          </p:cNvGrpSpPr>
          <p:nvPr/>
        </p:nvGrpSpPr>
        <p:grpSpPr bwMode="auto">
          <a:xfrm>
            <a:off x="755576" y="1484785"/>
            <a:ext cx="7129537" cy="4465166"/>
            <a:chOff x="1701" y="1659"/>
            <a:chExt cx="9000" cy="5223"/>
          </a:xfrm>
        </p:grpSpPr>
        <p:sp>
          <p:nvSpPr>
            <p:cNvPr id="62535" name="Text Box 71"/>
            <p:cNvSpPr txBox="1">
              <a:spLocks noChangeArrowheads="1"/>
            </p:cNvSpPr>
            <p:nvPr/>
          </p:nvSpPr>
          <p:spPr bwMode="auto">
            <a:xfrm>
              <a:off x="1701" y="1659"/>
              <a:ext cx="21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Структуры</a:t>
              </a:r>
              <a:endParaRPr lang="ru-RU" altLang="ru-RU" sz="2800"/>
            </a:p>
          </p:txBody>
        </p:sp>
        <p:sp>
          <p:nvSpPr>
            <p:cNvPr id="62536" name="Text Box 72"/>
            <p:cNvSpPr txBox="1">
              <a:spLocks noChangeArrowheads="1"/>
            </p:cNvSpPr>
            <p:nvPr/>
          </p:nvSpPr>
          <p:spPr bwMode="auto">
            <a:xfrm>
              <a:off x="1701" y="2394"/>
              <a:ext cx="21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Учет</a:t>
              </a:r>
              <a:endParaRPr lang="ru-RU" altLang="ru-RU" sz="2800"/>
            </a:p>
          </p:txBody>
        </p:sp>
        <p:sp>
          <p:nvSpPr>
            <p:cNvPr id="62537" name="Text Box 73"/>
            <p:cNvSpPr txBox="1">
              <a:spLocks noChangeArrowheads="1"/>
            </p:cNvSpPr>
            <p:nvPr/>
          </p:nvSpPr>
          <p:spPr bwMode="auto">
            <a:xfrm>
              <a:off x="1701" y="3114"/>
              <a:ext cx="21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Финансы</a:t>
              </a:r>
              <a:endParaRPr lang="ru-RU" altLang="ru-RU" sz="2800"/>
            </a:p>
          </p:txBody>
        </p:sp>
        <p:sp>
          <p:nvSpPr>
            <p:cNvPr id="62538" name="Text Box 74"/>
            <p:cNvSpPr txBox="1">
              <a:spLocks noChangeArrowheads="1"/>
            </p:cNvSpPr>
            <p:nvPr/>
          </p:nvSpPr>
          <p:spPr bwMode="auto">
            <a:xfrm>
              <a:off x="1701" y="3867"/>
              <a:ext cx="21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Бизнес-план</a:t>
              </a:r>
              <a:endParaRPr lang="ru-RU" altLang="ru-RU" sz="2800"/>
            </a:p>
          </p:txBody>
        </p:sp>
        <p:sp>
          <p:nvSpPr>
            <p:cNvPr id="62539" name="Text Box 75"/>
            <p:cNvSpPr txBox="1">
              <a:spLocks noChangeArrowheads="1"/>
            </p:cNvSpPr>
            <p:nvPr/>
          </p:nvSpPr>
          <p:spPr bwMode="auto">
            <a:xfrm>
              <a:off x="1701" y="4554"/>
              <a:ext cx="21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Маркетинг</a:t>
              </a:r>
              <a:endParaRPr lang="ru-RU" altLang="ru-RU" sz="2800"/>
            </a:p>
          </p:txBody>
        </p:sp>
        <p:sp>
          <p:nvSpPr>
            <p:cNvPr id="62540" name="Text Box 76"/>
            <p:cNvSpPr txBox="1">
              <a:spLocks noChangeArrowheads="1"/>
            </p:cNvSpPr>
            <p:nvPr/>
          </p:nvSpPr>
          <p:spPr bwMode="auto">
            <a:xfrm>
              <a:off x="1701" y="5247"/>
              <a:ext cx="21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Экономика</a:t>
              </a:r>
              <a:endParaRPr lang="ru-RU" altLang="ru-RU" sz="2800"/>
            </a:p>
          </p:txBody>
        </p:sp>
        <p:sp>
          <p:nvSpPr>
            <p:cNvPr id="62541" name="Text Box 77"/>
            <p:cNvSpPr txBox="1">
              <a:spLocks noChangeArrowheads="1"/>
            </p:cNvSpPr>
            <p:nvPr/>
          </p:nvSpPr>
          <p:spPr bwMode="auto">
            <a:xfrm>
              <a:off x="4401" y="1659"/>
              <a:ext cx="3420" cy="41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endParaRPr lang="ru-RU" altLang="ru-RU" sz="24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endParaRPr lang="ru-RU" altLang="ru-RU" sz="24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endParaRPr lang="ru-RU" altLang="ru-RU" sz="2400" b="1" dirty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r>
                <a:rPr lang="ru-RU" altLang="ru-RU" sz="2400" b="1" dirty="0">
                  <a:solidFill>
                    <a:srgbClr val="000000"/>
                  </a:solidFill>
                  <a:latin typeface="Times New Roman" pitchFamily="18" charset="0"/>
                </a:rPr>
                <a:t>ЛОГИСТИКА</a:t>
              </a:r>
            </a:p>
            <a:p>
              <a:pPr algn="ctr"/>
              <a:r>
                <a:rPr lang="ru-RU" altLang="ru-RU" b="1" dirty="0">
                  <a:latin typeface="Arial" charset="0"/>
                </a:rPr>
                <a:t>(кто, что, когда, кому)</a:t>
              </a:r>
              <a:endParaRPr lang="ru-RU" altLang="ru-RU" sz="2800" dirty="0"/>
            </a:p>
          </p:txBody>
        </p:sp>
        <p:sp>
          <p:nvSpPr>
            <p:cNvPr id="62542" name="Text Box 78"/>
            <p:cNvSpPr txBox="1">
              <a:spLocks noChangeArrowheads="1"/>
            </p:cNvSpPr>
            <p:nvPr/>
          </p:nvSpPr>
          <p:spPr bwMode="auto">
            <a:xfrm>
              <a:off x="7641" y="2022"/>
              <a:ext cx="288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Закупки</a:t>
              </a:r>
              <a:endParaRPr lang="ru-RU" altLang="ru-RU" sz="2800"/>
            </a:p>
          </p:txBody>
        </p:sp>
        <p:sp>
          <p:nvSpPr>
            <p:cNvPr id="62543" name="Text Box 79"/>
            <p:cNvSpPr txBox="1">
              <a:spLocks noChangeArrowheads="1"/>
            </p:cNvSpPr>
            <p:nvPr/>
          </p:nvSpPr>
          <p:spPr bwMode="auto">
            <a:xfrm>
              <a:off x="7281" y="3642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Производство</a:t>
              </a:r>
              <a:endParaRPr lang="ru-RU" altLang="ru-RU" sz="2800"/>
            </a:p>
          </p:txBody>
        </p:sp>
        <p:sp>
          <p:nvSpPr>
            <p:cNvPr id="62544" name="Text Box 80"/>
            <p:cNvSpPr txBox="1">
              <a:spLocks noChangeArrowheads="1"/>
            </p:cNvSpPr>
            <p:nvPr/>
          </p:nvSpPr>
          <p:spPr bwMode="auto">
            <a:xfrm>
              <a:off x="6561" y="5082"/>
              <a:ext cx="27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Сбыт</a:t>
              </a:r>
              <a:endParaRPr lang="ru-RU" altLang="ru-RU" sz="2800"/>
            </a:p>
          </p:txBody>
        </p:sp>
        <p:sp>
          <p:nvSpPr>
            <p:cNvPr id="62545" name="Text Box 81"/>
            <p:cNvSpPr txBox="1">
              <a:spLocks noChangeArrowheads="1"/>
            </p:cNvSpPr>
            <p:nvPr/>
          </p:nvSpPr>
          <p:spPr bwMode="auto">
            <a:xfrm>
              <a:off x="4401" y="6342"/>
              <a:ext cx="63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b="1"/>
                <a:t>Заключение и контроль договоров</a:t>
              </a:r>
              <a:endParaRPr lang="ru-RU" altLang="ru-RU" sz="2800"/>
            </a:p>
          </p:txBody>
        </p:sp>
        <p:sp>
          <p:nvSpPr>
            <p:cNvPr id="62546" name="AutoShape 82"/>
            <p:cNvSpPr>
              <a:spLocks noChangeArrowheads="1"/>
            </p:cNvSpPr>
            <p:nvPr/>
          </p:nvSpPr>
          <p:spPr bwMode="auto">
            <a:xfrm>
              <a:off x="3861" y="1674"/>
              <a:ext cx="900" cy="360"/>
            </a:xfrm>
            <a:prstGeom prst="leftArrow">
              <a:avLst>
                <a:gd name="adj1" fmla="val 50000"/>
                <a:gd name="adj2" fmla="val 625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47" name="AutoShape 83"/>
            <p:cNvSpPr>
              <a:spLocks noChangeArrowheads="1"/>
            </p:cNvSpPr>
            <p:nvPr/>
          </p:nvSpPr>
          <p:spPr bwMode="auto">
            <a:xfrm>
              <a:off x="3861" y="2574"/>
              <a:ext cx="900" cy="360"/>
            </a:xfrm>
            <a:prstGeom prst="leftArrow">
              <a:avLst>
                <a:gd name="adj1" fmla="val 50000"/>
                <a:gd name="adj2" fmla="val 625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48" name="AutoShape 84"/>
            <p:cNvSpPr>
              <a:spLocks noChangeArrowheads="1"/>
            </p:cNvSpPr>
            <p:nvPr/>
          </p:nvSpPr>
          <p:spPr bwMode="auto">
            <a:xfrm>
              <a:off x="3861" y="3225"/>
              <a:ext cx="900" cy="360"/>
            </a:xfrm>
            <a:prstGeom prst="leftArrow">
              <a:avLst>
                <a:gd name="adj1" fmla="val 50000"/>
                <a:gd name="adj2" fmla="val 625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49" name="AutoShape 85"/>
            <p:cNvSpPr>
              <a:spLocks noChangeArrowheads="1"/>
            </p:cNvSpPr>
            <p:nvPr/>
          </p:nvSpPr>
          <p:spPr bwMode="auto">
            <a:xfrm>
              <a:off x="3861" y="3834"/>
              <a:ext cx="900" cy="360"/>
            </a:xfrm>
            <a:prstGeom prst="leftArrow">
              <a:avLst>
                <a:gd name="adj1" fmla="val 50000"/>
                <a:gd name="adj2" fmla="val 625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50" name="AutoShape 86"/>
            <p:cNvSpPr>
              <a:spLocks noChangeArrowheads="1"/>
            </p:cNvSpPr>
            <p:nvPr/>
          </p:nvSpPr>
          <p:spPr bwMode="auto">
            <a:xfrm>
              <a:off x="3861" y="4554"/>
              <a:ext cx="900" cy="360"/>
            </a:xfrm>
            <a:prstGeom prst="leftArrow">
              <a:avLst>
                <a:gd name="adj1" fmla="val 50000"/>
                <a:gd name="adj2" fmla="val 625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51" name="AutoShape 87"/>
            <p:cNvSpPr>
              <a:spLocks noChangeArrowheads="1"/>
            </p:cNvSpPr>
            <p:nvPr/>
          </p:nvSpPr>
          <p:spPr bwMode="auto">
            <a:xfrm>
              <a:off x="3861" y="5274"/>
              <a:ext cx="900" cy="360"/>
            </a:xfrm>
            <a:prstGeom prst="leftArrow">
              <a:avLst>
                <a:gd name="adj1" fmla="val 50000"/>
                <a:gd name="adj2" fmla="val 625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52" name="AutoShape 88"/>
            <p:cNvSpPr>
              <a:spLocks noChangeArrowheads="1"/>
            </p:cNvSpPr>
            <p:nvPr/>
          </p:nvSpPr>
          <p:spPr bwMode="auto">
            <a:xfrm>
              <a:off x="10161" y="2574"/>
              <a:ext cx="360" cy="3780"/>
            </a:xfrm>
            <a:prstGeom prst="downArrow">
              <a:avLst>
                <a:gd name="adj1" fmla="val 31667"/>
                <a:gd name="adj2" fmla="val 57799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  <p:sp>
          <p:nvSpPr>
            <p:cNvPr id="62553" name="AutoShape 89"/>
            <p:cNvSpPr>
              <a:spLocks noChangeArrowheads="1"/>
            </p:cNvSpPr>
            <p:nvPr/>
          </p:nvSpPr>
          <p:spPr bwMode="auto">
            <a:xfrm>
              <a:off x="8361" y="5634"/>
              <a:ext cx="360" cy="720"/>
            </a:xfrm>
            <a:prstGeom prst="downArrow">
              <a:avLst>
                <a:gd name="adj1" fmla="val 40556"/>
                <a:gd name="adj2" fmla="val 32278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 sz="2400"/>
            </a:p>
          </p:txBody>
        </p:sp>
      </p:grpSp>
    </p:spTree>
    <p:extLst>
      <p:ext uri="{BB962C8B-B14F-4D97-AF65-F5344CB8AC3E}">
        <p14:creationId xmlns:p14="http://schemas.microsoft.com/office/powerpoint/2010/main" val="24290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362950" cy="5687913"/>
          </a:xfrm>
        </p:spPr>
        <p:txBody>
          <a:bodyPr>
            <a:norm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Л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огистика - направление хозяй­ственной деятельности, которое заключается в управле­нии материальными потоками в сферах производства и обращения. Т. е. в ходе логистического процесса материальный поток доводится до предприятия, затем организуется его рацио­нальное продвижение через цепь складских и производ­ственных участков, после чего готовая продукция доводится до потребителя в соответствии с заказом последнего.</a:t>
            </a:r>
            <a:endParaRPr lang="ru-RU" dirty="0" smtClean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27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/>
              <a:t>Логистическая цепь</a:t>
            </a:r>
            <a:endParaRPr lang="ru-RU" altLang="ru-RU" sz="3200"/>
          </a:p>
        </p:txBody>
      </p:sp>
      <p:grpSp>
        <p:nvGrpSpPr>
          <p:cNvPr id="67617" name="Group 33"/>
          <p:cNvGrpSpPr>
            <a:grpSpLocks/>
          </p:cNvGrpSpPr>
          <p:nvPr/>
        </p:nvGrpSpPr>
        <p:grpSpPr bwMode="auto">
          <a:xfrm>
            <a:off x="827088" y="1989138"/>
            <a:ext cx="7632700" cy="2376487"/>
            <a:chOff x="1701" y="4014"/>
            <a:chExt cx="9000" cy="2700"/>
          </a:xfrm>
        </p:grpSpPr>
        <p:sp>
          <p:nvSpPr>
            <p:cNvPr id="67618" name="Rectangle 34"/>
            <p:cNvSpPr>
              <a:spLocks noChangeArrowheads="1"/>
            </p:cNvSpPr>
            <p:nvPr/>
          </p:nvSpPr>
          <p:spPr bwMode="auto">
            <a:xfrm>
              <a:off x="1701" y="4014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/>
                <a:t>ЗЛС</a:t>
              </a:r>
              <a:r>
                <a:rPr lang="ru-RU" altLang="ru-RU" sz="1400" b="1" baseline="-25000"/>
                <a:t>1</a:t>
              </a:r>
              <a:endParaRPr lang="ru-RU" altLang="ru-RU" sz="2000"/>
            </a:p>
          </p:txBody>
        </p:sp>
        <p:sp>
          <p:nvSpPr>
            <p:cNvPr id="67619" name="Rectangle 35"/>
            <p:cNvSpPr>
              <a:spLocks noChangeArrowheads="1"/>
            </p:cNvSpPr>
            <p:nvPr/>
          </p:nvSpPr>
          <p:spPr bwMode="auto">
            <a:xfrm>
              <a:off x="1701" y="4557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/>
                <a:t>Продавец ГП</a:t>
              </a:r>
              <a:endParaRPr lang="ru-RU" altLang="ru-RU" sz="2000"/>
            </a:p>
          </p:txBody>
        </p:sp>
        <p:sp>
          <p:nvSpPr>
            <p:cNvPr id="67620" name="Rectangle 36"/>
            <p:cNvSpPr>
              <a:spLocks noChangeArrowheads="1"/>
            </p:cNvSpPr>
            <p:nvPr/>
          </p:nvSpPr>
          <p:spPr bwMode="auto">
            <a:xfrm>
              <a:off x="1701" y="5098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 i="1"/>
                <a:t>Производитель</a:t>
              </a:r>
            </a:p>
            <a:p>
              <a:endParaRPr lang="ru-RU" altLang="ru-RU" sz="2000"/>
            </a:p>
          </p:txBody>
        </p:sp>
        <p:sp>
          <p:nvSpPr>
            <p:cNvPr id="67621" name="Rectangle 37"/>
            <p:cNvSpPr>
              <a:spLocks noChangeArrowheads="1"/>
            </p:cNvSpPr>
            <p:nvPr/>
          </p:nvSpPr>
          <p:spPr bwMode="auto">
            <a:xfrm>
              <a:off x="4941" y="4014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/>
                <a:t>ЗЛС</a:t>
              </a:r>
              <a:r>
                <a:rPr lang="ru-RU" altLang="ru-RU" sz="1400" b="1" baseline="-25000"/>
                <a:t>2</a:t>
              </a:r>
              <a:endParaRPr lang="ru-RU" altLang="ru-RU" sz="1400" b="1"/>
            </a:p>
            <a:p>
              <a:endParaRPr lang="ru-RU" altLang="ru-RU" sz="2000"/>
            </a:p>
          </p:txBody>
        </p:sp>
        <p:sp>
          <p:nvSpPr>
            <p:cNvPr id="67622" name="Rectangle 38"/>
            <p:cNvSpPr>
              <a:spLocks noChangeArrowheads="1"/>
            </p:cNvSpPr>
            <p:nvPr/>
          </p:nvSpPr>
          <p:spPr bwMode="auto">
            <a:xfrm>
              <a:off x="8361" y="4557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/>
                <a:t>Покупатель </a:t>
              </a:r>
              <a:endParaRPr lang="ru-RU" altLang="ru-RU" sz="2000"/>
            </a:p>
          </p:txBody>
        </p:sp>
        <p:sp>
          <p:nvSpPr>
            <p:cNvPr id="67623" name="Rectangle 39"/>
            <p:cNvSpPr>
              <a:spLocks noChangeArrowheads="1"/>
            </p:cNvSpPr>
            <p:nvPr/>
          </p:nvSpPr>
          <p:spPr bwMode="auto">
            <a:xfrm>
              <a:off x="8361" y="4014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/>
                <a:t>ЗЛС</a:t>
              </a:r>
              <a:r>
                <a:rPr lang="ru-RU" altLang="ru-RU" sz="1400" b="1" baseline="-25000"/>
                <a:t>3</a:t>
              </a:r>
              <a:endParaRPr lang="ru-RU" altLang="ru-RU" sz="1400" b="1"/>
            </a:p>
            <a:p>
              <a:endParaRPr lang="ru-RU" altLang="ru-RU" sz="2000"/>
            </a:p>
          </p:txBody>
        </p:sp>
        <p:sp>
          <p:nvSpPr>
            <p:cNvPr id="67624" name="Rectangle 40"/>
            <p:cNvSpPr>
              <a:spLocks noChangeArrowheads="1"/>
            </p:cNvSpPr>
            <p:nvPr/>
          </p:nvSpPr>
          <p:spPr bwMode="auto">
            <a:xfrm>
              <a:off x="4941" y="4557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/>
                <a:t>Перевозчик</a:t>
              </a:r>
              <a:endParaRPr lang="ru-RU" altLang="ru-RU" sz="2000"/>
            </a:p>
          </p:txBody>
        </p:sp>
        <p:sp>
          <p:nvSpPr>
            <p:cNvPr id="67625" name="Rectangle 41"/>
            <p:cNvSpPr>
              <a:spLocks noChangeArrowheads="1"/>
            </p:cNvSpPr>
            <p:nvPr/>
          </p:nvSpPr>
          <p:spPr bwMode="auto">
            <a:xfrm>
              <a:off x="8361" y="5098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 i="1"/>
                <a:t>Потребитель </a:t>
              </a:r>
            </a:p>
            <a:p>
              <a:endParaRPr lang="ru-RU" altLang="ru-RU" sz="2000"/>
            </a:p>
          </p:txBody>
        </p:sp>
        <p:sp>
          <p:nvSpPr>
            <p:cNvPr id="67626" name="Line 42"/>
            <p:cNvSpPr>
              <a:spLocks noChangeShapeType="1"/>
            </p:cNvSpPr>
            <p:nvPr/>
          </p:nvSpPr>
          <p:spPr bwMode="auto">
            <a:xfrm>
              <a:off x="4041" y="4918"/>
              <a:ext cx="90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67627" name="Line 43"/>
            <p:cNvSpPr>
              <a:spLocks noChangeShapeType="1"/>
            </p:cNvSpPr>
            <p:nvPr/>
          </p:nvSpPr>
          <p:spPr bwMode="auto">
            <a:xfrm>
              <a:off x="7281" y="4918"/>
              <a:ext cx="10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67628" name="Rectangle 44"/>
            <p:cNvSpPr>
              <a:spLocks noChangeArrowheads="1"/>
            </p:cNvSpPr>
            <p:nvPr/>
          </p:nvSpPr>
          <p:spPr bwMode="auto">
            <a:xfrm>
              <a:off x="4941" y="5098"/>
              <a:ext cx="23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ru-RU" altLang="ru-RU" sz="1400" b="1" i="1"/>
                <a:t>Посредник</a:t>
              </a:r>
              <a:endParaRPr lang="ru-RU" altLang="ru-RU" sz="2000"/>
            </a:p>
          </p:txBody>
        </p:sp>
        <p:sp>
          <p:nvSpPr>
            <p:cNvPr id="67629" name="Line 45"/>
            <p:cNvSpPr>
              <a:spLocks noChangeShapeType="1"/>
            </p:cNvSpPr>
            <p:nvPr/>
          </p:nvSpPr>
          <p:spPr bwMode="auto">
            <a:xfrm>
              <a:off x="2781" y="5998"/>
              <a:ext cx="6840" cy="0"/>
            </a:xfrm>
            <a:prstGeom prst="line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ru-RU"/>
            </a:p>
          </p:txBody>
        </p:sp>
        <p:sp>
          <p:nvSpPr>
            <p:cNvPr id="67630" name="Text Box 46"/>
            <p:cNvSpPr txBox="1">
              <a:spLocks noChangeArrowheads="1"/>
            </p:cNvSpPr>
            <p:nvPr/>
          </p:nvSpPr>
          <p:spPr bwMode="auto">
            <a:xfrm>
              <a:off x="4221" y="4374"/>
              <a:ext cx="628" cy="51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/>
            <a:lstStyle/>
            <a:p>
              <a:pPr algn="ctr"/>
              <a:r>
                <a:rPr lang="ru-RU" altLang="ru-RU" sz="1400" b="1"/>
                <a:t>ГП</a:t>
              </a:r>
              <a:endParaRPr lang="ru-RU" altLang="ru-RU" sz="2000"/>
            </a:p>
          </p:txBody>
        </p:sp>
        <p:sp>
          <p:nvSpPr>
            <p:cNvPr id="67631" name="Text Box 47"/>
            <p:cNvSpPr txBox="1">
              <a:spLocks noChangeArrowheads="1"/>
            </p:cNvSpPr>
            <p:nvPr/>
          </p:nvSpPr>
          <p:spPr bwMode="auto">
            <a:xfrm>
              <a:off x="7461" y="4374"/>
              <a:ext cx="628" cy="51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/>
            <a:lstStyle/>
            <a:p>
              <a:pPr algn="ctr"/>
              <a:r>
                <a:rPr lang="ru-RU" altLang="ru-RU" sz="1400" b="1"/>
                <a:t>ГП</a:t>
              </a:r>
              <a:endParaRPr lang="ru-RU" altLang="ru-RU" sz="2000"/>
            </a:p>
          </p:txBody>
        </p:sp>
        <p:sp>
          <p:nvSpPr>
            <p:cNvPr id="67632" name="Text Box 48"/>
            <p:cNvSpPr txBox="1">
              <a:spLocks noChangeArrowheads="1"/>
            </p:cNvSpPr>
            <p:nvPr/>
          </p:nvSpPr>
          <p:spPr bwMode="auto">
            <a:xfrm>
              <a:off x="3681" y="6174"/>
              <a:ext cx="5149" cy="54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/>
            <a:lstStyle/>
            <a:p>
              <a:pPr algn="just"/>
              <a:r>
                <a:rPr lang="ru-RU" altLang="ru-RU" sz="1400" b="1"/>
                <a:t>Информационный и финансовый потоки</a:t>
              </a:r>
              <a:endParaRPr lang="ru-RU" altLang="ru-RU" sz="2000"/>
            </a:p>
          </p:txBody>
        </p:sp>
      </p:grpSp>
      <p:sp>
        <p:nvSpPr>
          <p:cNvPr id="67634" name="Rectangle 50"/>
          <p:cNvSpPr>
            <a:spLocks noChangeArrowheads="1"/>
          </p:cNvSpPr>
          <p:nvPr/>
        </p:nvSpPr>
        <p:spPr bwMode="auto">
          <a:xfrm>
            <a:off x="1042988" y="4652963"/>
            <a:ext cx="2665412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600" b="1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Условные обозначения:</a:t>
            </a:r>
            <a:endParaRPr lang="ru-RU" altLang="ru-RU" sz="160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 altLang="ru-RU" sz="2800"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67633" name="Line 49"/>
          <p:cNvSpPr>
            <a:spLocks noChangeShapeType="1"/>
          </p:cNvSpPr>
          <p:nvPr/>
        </p:nvSpPr>
        <p:spPr bwMode="auto">
          <a:xfrm>
            <a:off x="1547813" y="5227638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635" name="Rectangle 51"/>
          <p:cNvSpPr>
            <a:spLocks noChangeArrowheads="1"/>
          </p:cNvSpPr>
          <p:nvPr/>
        </p:nvSpPr>
        <p:spPr bwMode="auto">
          <a:xfrm>
            <a:off x="1187450" y="5084763"/>
            <a:ext cx="567372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1600">
                <a:solidFill>
                  <a:srgbClr val="000000"/>
                </a:solidFill>
                <a:cs typeface="Arial" charset="0"/>
              </a:rPr>
              <a:t>			</a:t>
            </a:r>
            <a:r>
              <a:rPr lang="ru-RU" altLang="ru-RU" sz="16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материальный поток;</a:t>
            </a:r>
            <a:endParaRPr lang="ru-RU" altLang="ru-RU" sz="1600">
              <a:latin typeface="Verdana" pitchFamily="34" charset="0"/>
            </a:endParaRPr>
          </a:p>
          <a:p>
            <a:pPr algn="just" eaLnBrk="0" hangingPunct="0"/>
            <a:r>
              <a:rPr lang="ru-RU" altLang="ru-RU">
                <a:solidFill>
                  <a:srgbClr val="000000"/>
                </a:solidFill>
                <a:cs typeface="Times New Roman" pitchFamily="18" charset="0"/>
              </a:rPr>
              <a:t>ЗЛС</a:t>
            </a:r>
            <a:r>
              <a:rPr lang="ru-RU" altLang="ru-RU" baseline="-300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altLang="ru-RU">
                <a:solidFill>
                  <a:srgbClr val="000000"/>
                </a:solidFill>
                <a:cs typeface="Times New Roman" pitchFamily="18" charset="0"/>
              </a:rPr>
              <a:t>, ЗЛС</a:t>
            </a:r>
            <a:r>
              <a:rPr lang="ru-RU" altLang="ru-RU" baseline="-3000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ru-RU" altLang="ru-RU">
                <a:solidFill>
                  <a:srgbClr val="000000"/>
                </a:solidFill>
                <a:cs typeface="Times New Roman" pitchFamily="18" charset="0"/>
              </a:rPr>
              <a:t>, ЗЛС</a:t>
            </a:r>
            <a:r>
              <a:rPr lang="ru-RU" altLang="ru-RU" baseline="-30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ru-RU" altLang="ru-RU" baseline="-30000">
                <a:solidFill>
                  <a:srgbClr val="000000"/>
                </a:solidFill>
                <a:cs typeface="Arial" charset="0"/>
              </a:rPr>
              <a:t>	</a:t>
            </a:r>
            <a:r>
              <a:rPr lang="ru-RU" altLang="ru-RU" sz="1600">
                <a:solidFill>
                  <a:srgbClr val="000000"/>
                </a:solidFill>
                <a:cs typeface="Times New Roman" pitchFamily="18" charset="0"/>
              </a:rPr>
              <a:t>звенья логистической системы;</a:t>
            </a:r>
            <a:endParaRPr lang="ru-RU" altLang="ru-RU" sz="1600">
              <a:latin typeface="Verdana" pitchFamily="34" charset="0"/>
            </a:endParaRPr>
          </a:p>
          <a:p>
            <a:pPr algn="just" eaLnBrk="0" hangingPunct="0"/>
            <a:r>
              <a:rPr lang="ru-RU" altLang="ru-RU">
                <a:solidFill>
                  <a:srgbClr val="000000"/>
                </a:solidFill>
                <a:cs typeface="Times New Roman" pitchFamily="18" charset="0"/>
              </a:rPr>
              <a:t>ГП</a:t>
            </a:r>
            <a:r>
              <a:rPr lang="ru-RU" altLang="ru-RU">
                <a:solidFill>
                  <a:srgbClr val="000000"/>
                </a:solidFill>
                <a:cs typeface="Arial" charset="0"/>
              </a:rPr>
              <a:t>			</a:t>
            </a:r>
            <a:r>
              <a:rPr lang="ru-RU" altLang="ru-RU" sz="1600">
                <a:solidFill>
                  <a:srgbClr val="000000"/>
                </a:solidFill>
                <a:cs typeface="Times New Roman" pitchFamily="18" charset="0"/>
              </a:rPr>
              <a:t>готовая продукция.</a:t>
            </a:r>
            <a:endParaRPr lang="ru-RU" altLang="ru-RU" sz="2800"/>
          </a:p>
        </p:txBody>
      </p:sp>
    </p:spTree>
    <p:extLst>
      <p:ext uri="{BB962C8B-B14F-4D97-AF65-F5344CB8AC3E}">
        <p14:creationId xmlns:p14="http://schemas.microsoft.com/office/powerpoint/2010/main" val="39562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571184" cy="900018"/>
          </a:xfrm>
        </p:spPr>
        <p:txBody>
          <a:bodyPr/>
          <a:lstStyle/>
          <a:p>
            <a:r>
              <a:rPr lang="ru-RU" b="1" dirty="0"/>
              <a:t>Функции </a:t>
            </a:r>
            <a:r>
              <a:rPr lang="ru-RU" b="1" dirty="0" smtClean="0"/>
              <a:t>логистики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396344"/>
              </p:ext>
            </p:extLst>
          </p:nvPr>
        </p:nvGraphicFramePr>
        <p:xfrm>
          <a:off x="323528" y="1124744"/>
          <a:ext cx="813690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57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3994"/>
          </a:xfrm>
        </p:spPr>
        <p:txBody>
          <a:bodyPr/>
          <a:lstStyle/>
          <a:p>
            <a:r>
              <a:rPr lang="ru-RU" dirty="0" smtClean="0"/>
              <a:t>Задачи логистики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968764"/>
              </p:ext>
            </p:extLst>
          </p:nvPr>
        </p:nvGraphicFramePr>
        <p:xfrm>
          <a:off x="179512" y="908720"/>
          <a:ext cx="864096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38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52718"/>
            <a:ext cx="8640960" cy="53997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Основные принципы логистики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712968" cy="5949280"/>
          </a:xfrm>
        </p:spPr>
        <p:txBody>
          <a:bodyPr>
            <a:normAutofit lnSpcReduction="10000"/>
          </a:bodyPr>
          <a:lstStyle/>
          <a:p>
            <a:pPr marL="177800" indent="-177800">
              <a:buAutoNum type="arabicPeriod"/>
            </a:pPr>
            <a:r>
              <a:rPr lang="ru-RU" dirty="0" smtClean="0"/>
              <a:t>Принцип </a:t>
            </a:r>
            <a:r>
              <a:rPr lang="ru-RU" dirty="0" err="1"/>
              <a:t>синергичности</a:t>
            </a:r>
            <a:r>
              <a:rPr lang="ru-RU" dirty="0"/>
              <a:t>. Этот принцип определяет комп­лексный и системный подход к достижению определенных целей. </a:t>
            </a:r>
            <a:endParaRPr lang="ru-RU" dirty="0" smtClean="0"/>
          </a:p>
          <a:p>
            <a:pPr marL="177800" indent="-177800">
              <a:buFont typeface="Arial" pitchFamily="34" charset="0"/>
              <a:buAutoNum type="arabicPeriod"/>
            </a:pPr>
            <a:r>
              <a:rPr lang="ru-RU" dirty="0" smtClean="0"/>
              <a:t>Принцип </a:t>
            </a:r>
            <a:r>
              <a:rPr lang="ru-RU" dirty="0"/>
              <a:t>динамичности. Логистические системы должны отражать сущность охватываемых ими процессов и не должны быть застывшими организационно-экономическими образова­ниями</a:t>
            </a:r>
            <a:r>
              <a:rPr lang="ru-RU" dirty="0" smtClean="0"/>
              <a:t>.</a:t>
            </a:r>
          </a:p>
          <a:p>
            <a:pPr marL="177800" indent="-177800">
              <a:buFont typeface="Arial" pitchFamily="34" charset="0"/>
              <a:buAutoNum type="arabicPeriod"/>
            </a:pPr>
            <a:r>
              <a:rPr lang="ru-RU" dirty="0" smtClean="0"/>
              <a:t>Принцип </a:t>
            </a:r>
            <a:r>
              <a:rPr lang="ru-RU" dirty="0"/>
              <a:t>комплектности. Этот принцип означает, что систе­мы в логистике должны строиться как общность нескольких или множества элементов, тесно взаимосвязанных между собой. </a:t>
            </a:r>
            <a:endParaRPr lang="ru-RU" dirty="0" smtClean="0"/>
          </a:p>
          <a:p>
            <a:pPr marL="457200" indent="-457200">
              <a:buAutoNum type="arabicPeriod" startAt="4"/>
            </a:pPr>
            <a:r>
              <a:rPr lang="ru-RU" dirty="0" smtClean="0"/>
              <a:t>Принцип </a:t>
            </a:r>
            <a:r>
              <a:rPr lang="ru-RU" dirty="0"/>
              <a:t>инициативности. Логистические системы, по­строенные по этому принципу, предполагают проявление обра­зующимися структурами способности определительной реакции на вероятные события вместе с возможностью создавать и регули­ровать субъективные условия, положительно влияющие на про­цессы хозяйственной деятельности</a:t>
            </a:r>
            <a:r>
              <a:rPr lang="ru-RU" dirty="0" smtClean="0"/>
              <a:t>.</a:t>
            </a:r>
          </a:p>
          <a:p>
            <a:pPr marL="177800" indent="-177800"/>
            <a:r>
              <a:rPr lang="ru-RU" dirty="0" smtClean="0"/>
              <a:t>5</a:t>
            </a:r>
            <a:r>
              <a:rPr lang="ru-RU" dirty="0"/>
              <a:t>.  Принцип целесообразности. Ориентируется на привлече­ние того потенциала, который играет позитивную роль в дости­жении поставленных целей. </a:t>
            </a:r>
          </a:p>
        </p:txBody>
      </p:sp>
    </p:spTree>
    <p:extLst>
      <p:ext uri="{BB962C8B-B14F-4D97-AF65-F5344CB8AC3E}">
        <p14:creationId xmlns:p14="http://schemas.microsoft.com/office/powerpoint/2010/main" val="140212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756002"/>
          </a:xfrm>
        </p:spPr>
        <p:txBody>
          <a:bodyPr/>
          <a:lstStyle/>
          <a:p>
            <a:r>
              <a:rPr lang="ru-RU" b="1" dirty="0"/>
              <a:t>Парадигмы логистики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208804"/>
              </p:ext>
            </p:extLst>
          </p:nvPr>
        </p:nvGraphicFramePr>
        <p:xfrm>
          <a:off x="539749" y="2420888"/>
          <a:ext cx="7920681" cy="37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1" y="1408469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ПАРАДИГМА</a:t>
            </a:r>
            <a:r>
              <a:rPr lang="ru-RU" dirty="0"/>
              <a:t> </a:t>
            </a:r>
            <a:r>
              <a:rPr lang="ru-RU" i="1" dirty="0"/>
              <a:t>– теория (или модель постановки проблемы), принятая в качестве образца решения исследовательских </a:t>
            </a:r>
            <a:r>
              <a:rPr lang="ru-RU" i="1" dirty="0" smtClean="0"/>
              <a:t>задач. </a:t>
            </a:r>
            <a:r>
              <a:rPr lang="ru-RU" dirty="0" smtClean="0"/>
              <a:t>Парадигмы </a:t>
            </a:r>
            <a:r>
              <a:rPr lang="ru-RU" dirty="0"/>
              <a:t>логистики</a:t>
            </a:r>
            <a:r>
              <a:rPr lang="ru-RU" i="1" dirty="0"/>
              <a:t> </a:t>
            </a:r>
            <a:r>
              <a:rPr lang="ru-RU" dirty="0"/>
              <a:t>тесно связаны с четырьмя этапами ее </a:t>
            </a:r>
            <a:r>
              <a:rPr lang="ru-RU" dirty="0" smtClean="0"/>
              <a:t>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94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073427"/>
          </a:xfrm>
        </p:spPr>
        <p:txBody>
          <a:bodyPr>
            <a:normAutofit/>
          </a:bodyPr>
          <a:lstStyle/>
          <a:p>
            <a:r>
              <a:rPr lang="ru-RU" sz="2400" i="1" dirty="0"/>
              <a:t>Аналитическая парадигма </a:t>
            </a:r>
            <a:r>
              <a:rPr lang="ru-RU" sz="2400" dirty="0"/>
              <a:t>представляет собой первоначальный классический подход к логистике как к теоретической науке, занимающейся проблемами управления материальными потоками в производстве и обращении. </a:t>
            </a:r>
            <a:endParaRPr lang="ru-RU" sz="2400" dirty="0" smtClean="0"/>
          </a:p>
          <a:p>
            <a:r>
              <a:rPr lang="ru-RU" sz="2400" dirty="0"/>
              <a:t>Аналитическая парадигма основана на</a:t>
            </a:r>
            <a:br>
              <a:rPr lang="ru-RU" sz="2400" dirty="0"/>
            </a:br>
            <a:r>
              <a:rPr lang="ru-RU" sz="2400" dirty="0"/>
              <a:t>твердой теоретической базе, использующей при исследованиях методы и</a:t>
            </a:r>
            <a:br>
              <a:rPr lang="ru-RU" sz="2400" dirty="0"/>
            </a:br>
            <a:r>
              <a:rPr lang="ru-RU" sz="2400" dirty="0"/>
              <a:t>модели теории управления запасами, исследования операций, экономической кибернетики, методы математической статистики и др.</a:t>
            </a:r>
          </a:p>
        </p:txBody>
      </p:sp>
    </p:spTree>
    <p:extLst>
      <p:ext uri="{BB962C8B-B14F-4D97-AF65-F5344CB8AC3E}">
        <p14:creationId xmlns:p14="http://schemas.microsoft.com/office/powerpoint/2010/main" val="35777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7620000" cy="4373563"/>
          </a:xfrm>
        </p:spPr>
        <p:txBody>
          <a:bodyPr>
            <a:normAutofit/>
          </a:bodyPr>
          <a:lstStyle/>
          <a:p>
            <a:r>
              <a:rPr lang="ru-RU" sz="2400" i="1" dirty="0"/>
              <a:t>Технологическая парадигма </a:t>
            </a:r>
            <a:r>
              <a:rPr lang="ru-RU" sz="2400" dirty="0"/>
              <a:t>появилась в 1960-х гг. и тесно связана бурным развитием информационно-компьютерных технологий. Философия данной парадигмы заключается </a:t>
            </a:r>
          </a:p>
          <a:p>
            <a:r>
              <a:rPr lang="ru-RU" sz="2400" dirty="0"/>
              <a:t>1. можно сформулировать общую проблему управления материальным потоком логистического объекта, </a:t>
            </a:r>
          </a:p>
          <a:p>
            <a:r>
              <a:rPr lang="ru-RU" sz="2400" dirty="0"/>
              <a:t>2.синтезировать информационно-компьютерное обеспечение решения проблемы.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49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4373563"/>
          </a:xfrm>
        </p:spPr>
        <p:txBody>
          <a:bodyPr>
            <a:noAutofit/>
          </a:bodyPr>
          <a:lstStyle/>
          <a:p>
            <a:r>
              <a:rPr lang="ru-RU" sz="2200" dirty="0"/>
              <a:t>С начала 1980-х гг. и до настоящего времени в ряде развитых стран при синтезе фирменных логистических систем часто применяется </a:t>
            </a:r>
            <a:r>
              <a:rPr lang="ru-RU" sz="2200" i="1" dirty="0"/>
              <a:t>маркетинговая </a:t>
            </a:r>
            <a:r>
              <a:rPr lang="ru-RU" sz="2200" dirty="0"/>
              <a:t>парадигма. Модели, использующие эту парадигму, имеют целью описать и объяснить отношения между логистической системой и возможностями фирмы в конкурентной борьбе. Синтезируемая  логистическая система должна реализовать стратегическую цель фирмы – стратегию конкуренции на рынке сбыта готовой продукции, что требует решения таких маркетинговых задач, как изучение рынка, определение позиций фирмы на рынке, прогнозирование спроса на продукцию и т. п. Научной базой данной парадигмы являются в основном экономические и социальные дисциплины (экономика и организация производства, управление персоналом и качеством продукции, маркетинг и т. п.), а математическую основу составляют в основном теория вероятностей, математическая статистика и т. п. </a:t>
            </a:r>
          </a:p>
        </p:txBody>
      </p:sp>
    </p:spTree>
    <p:extLst>
      <p:ext uri="{BB962C8B-B14F-4D97-AF65-F5344CB8AC3E}">
        <p14:creationId xmlns:p14="http://schemas.microsoft.com/office/powerpoint/2010/main" val="4113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827088" y="3789363"/>
            <a:ext cx="4392612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1800"/>
          </a:p>
          <a:p>
            <a:r>
              <a:rPr lang="ru-RU" altLang="ru-RU">
                <a:latin typeface="Times New Roman" pitchFamily="18" charset="0"/>
                <a:cs typeface="Times New Roman" pitchFamily="18" charset="0"/>
              </a:rPr>
              <a:t>Логист - чиновник, занимавшийся распределением продовольствия между провинциями Римской империи.  </a:t>
            </a:r>
          </a:p>
        </p:txBody>
      </p:sp>
      <p:sp>
        <p:nvSpPr>
          <p:cNvPr id="7171" name="Прямоугольник 2"/>
          <p:cNvSpPr>
            <a:spLocks noChangeArrowheads="1"/>
          </p:cNvSpPr>
          <p:nvPr/>
        </p:nvSpPr>
        <p:spPr bwMode="auto">
          <a:xfrm>
            <a:off x="827088" y="765175"/>
            <a:ext cx="316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Римская империя</a:t>
            </a:r>
            <a:endParaRPr lang="ru-RU" altLang="ru-RU" sz="28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Прямоугольник 3"/>
          <p:cNvSpPr>
            <a:spLocks noChangeArrowheads="1"/>
          </p:cNvSpPr>
          <p:nvPr/>
        </p:nvSpPr>
        <p:spPr bwMode="auto">
          <a:xfrm>
            <a:off x="971550" y="148431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I-IV</a:t>
            </a:r>
            <a:r>
              <a:rPr lang="ru-RU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века н.э</a:t>
            </a:r>
            <a:r>
              <a:rPr lang="ru-RU" altLang="ru-RU" b="1"/>
              <a:t>. </a:t>
            </a:r>
            <a:endParaRPr lang="ru-RU" altLang="ru-RU"/>
          </a:p>
        </p:txBody>
      </p:sp>
      <p:sp>
        <p:nvSpPr>
          <p:cNvPr id="7173" name="Прямоугольник 4"/>
          <p:cNvSpPr>
            <a:spLocks noChangeArrowheads="1"/>
          </p:cNvSpPr>
          <p:nvPr/>
        </p:nvSpPr>
        <p:spPr bwMode="auto">
          <a:xfrm>
            <a:off x="827088" y="2133600"/>
            <a:ext cx="417671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>
                <a:latin typeface="Times New Roman" pitchFamily="18" charset="0"/>
                <a:cs typeface="Times New Roman" pitchFamily="18" charset="0"/>
              </a:rPr>
              <a:t>Логистика -  деятельность по</a:t>
            </a:r>
          </a:p>
          <a:p>
            <a:r>
              <a:rPr lang="ru-RU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распределению продовольствия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 между провинциями империи.</a:t>
            </a:r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4" name="Picture 2" descr="http://gbgm-umc.org/umw/corinthians/maps/empire2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765175"/>
            <a:ext cx="351631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6" descr="http://upload.wikimedia.org/wikipedia/commons/thumb/d/d5/Bridge_Alcantara.JPG/300px-Bridge_Alcantara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429000"/>
            <a:ext cx="3432175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652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136904" cy="5544616"/>
          </a:xfrm>
        </p:spPr>
        <p:txBody>
          <a:bodyPr>
            <a:no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последние годы укоренилась и широко распространяется новая логистическая парадигма, которую большинство исследователей называют </a:t>
            </a:r>
            <a:r>
              <a:rPr lang="ru-RU" i="1" dirty="0"/>
              <a:t>интегральной. </a:t>
            </a:r>
            <a:r>
              <a:rPr lang="ru-RU" dirty="0"/>
              <a:t>Она, по существу, развивает маркетинговую, учитывая при этом новые предпосылки развития бизнеса на современном этапе, к которым можно отнести:</a:t>
            </a:r>
          </a:p>
          <a:p>
            <a:pPr lvl="0"/>
            <a:r>
              <a:rPr lang="ru-RU" dirty="0"/>
              <a:t>новое понимание механизмов рынка и логистики как стратегического элемента в конкурентных возможностях фирмы;</a:t>
            </a:r>
          </a:p>
          <a:p>
            <a:pPr lvl="0"/>
            <a:r>
              <a:rPr lang="ru-RU" dirty="0"/>
              <a:t>новые перспективы интеграции между логистическими партнерами, новые организационные отношения;</a:t>
            </a:r>
          </a:p>
          <a:p>
            <a:r>
              <a:rPr lang="ru-RU" dirty="0" smtClean="0"/>
              <a:t>радикально </a:t>
            </a:r>
            <a:r>
              <a:rPr lang="ru-RU" dirty="0"/>
              <a:t>изменившиеся технологические возможности, в частности гибких производств и информационно-компьютерных технологий, </a:t>
            </a:r>
            <a:r>
              <a:rPr lang="ru-RU" dirty="0" smtClean="0"/>
              <a:t>которые</a:t>
            </a:r>
            <a:r>
              <a:rPr lang="en-US" dirty="0" smtClean="0"/>
              <a:t> </a:t>
            </a:r>
            <a:r>
              <a:rPr lang="ru-RU" dirty="0"/>
              <a:t>открыли новые горизонты контроля и управления во всех сферах производства и обращения продукции.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4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467543" y="4313706"/>
            <a:ext cx="76342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Византийская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империя на протяжении большей части своей истории находилась в состоянии войны.  Численность армии в некоторые десятилетия превышала 300 тысяч человек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времена византийского императора Леона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865 - 912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названного «Мудрым», считалось, что задачами логистики являются вооружение армии, снабжение ее военным имуществом, своевременная и в полной мере забота о ее продовольственных потребностях и соответственно подготовка каждого акта военного похода.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Прямоугольник 2"/>
          <p:cNvSpPr>
            <a:spLocks noChangeArrowheads="1"/>
          </p:cNvSpPr>
          <p:nvPr/>
        </p:nvSpPr>
        <p:spPr bwMode="auto">
          <a:xfrm>
            <a:off x="827088" y="765175"/>
            <a:ext cx="3168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Византия</a:t>
            </a:r>
            <a:endParaRPr lang="ru-RU" altLang="ru-RU" sz="28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971550" y="148431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ru-RU" alt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век</a:t>
            </a:r>
            <a:r>
              <a:rPr lang="ru-RU" altLang="ru-RU" b="1"/>
              <a:t> </a:t>
            </a:r>
            <a:endParaRPr lang="ru-RU" altLang="ru-RU"/>
          </a:p>
        </p:txBody>
      </p:sp>
      <p:sp>
        <p:nvSpPr>
          <p:cNvPr id="8197" name="Прямоугольник 4"/>
          <p:cNvSpPr>
            <a:spLocks noChangeArrowheads="1"/>
          </p:cNvSpPr>
          <p:nvPr/>
        </p:nvSpPr>
        <p:spPr bwMode="auto">
          <a:xfrm>
            <a:off x="827088" y="2133600"/>
            <a:ext cx="41767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>
                <a:latin typeface="Times New Roman" pitchFamily="18" charset="0"/>
                <a:cs typeface="Times New Roman" pitchFamily="18" charset="0"/>
              </a:rPr>
              <a:t>Логистика -  это</a:t>
            </a:r>
          </a:p>
          <a:p>
            <a:r>
              <a:rPr lang="ru-RU" alt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искусство снабжения армии и управления её перемещением</a:t>
            </a:r>
            <a:endParaRPr lang="ru-RU" altLang="ru-RU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Picture 9" descr="Картинка 52 из 8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76250"/>
            <a:ext cx="31051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530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218508" y="2717218"/>
            <a:ext cx="8532217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своих работах он утверждал, что логистика охватывает широкий круг вопросов, включающих планирование, управление, материальное, техническое и продовольственное обеспечение войск, 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определение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 их дислокации, строительство дорог, укреплений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  <a:p>
            <a:pPr algn="just"/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фундаментальные работы стали толчком к развитию военной логистики как науки. Жомини прославился не только как ученый, но и как </a:t>
            </a:r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практик-логист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безупречно планировавший потребности и распределение боеприпасов, продуктов питания, а также квартирного обеспечения военнослужащих армии Наполеона.   </a:t>
            </a: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684213" y="620713"/>
            <a:ext cx="3455987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Антуан Анри Жомини́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>
                <a:latin typeface="Times New Roman" pitchFamily="18" charset="0"/>
                <a:cs typeface="Times New Roman" pitchFamily="18" charset="0"/>
              </a:rPr>
              <a:t>(1779-1869),</a:t>
            </a:r>
          </a:p>
          <a:p>
            <a:pPr algn="ctr"/>
            <a:r>
              <a:rPr lang="ru-RU" altLang="ru-RU">
                <a:latin typeface="Times New Roman" pitchFamily="18" charset="0"/>
                <a:cs typeface="Times New Roman" pitchFamily="18" charset="0"/>
              </a:rPr>
              <a:t>барон, французский и русский военный писатель, французский бригадный генерал, известный военный теоретик </a:t>
            </a:r>
            <a:r>
              <a:rPr lang="en-US" altLang="ru-RU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altLang="ru-RU">
                <a:latin typeface="Times New Roman" pitchFamily="18" charset="0"/>
                <a:cs typeface="Times New Roman" pitchFamily="18" charset="0"/>
              </a:rPr>
              <a:t> века.</a:t>
            </a:r>
            <a:endParaRPr lang="ru-RU" altLang="ru-RU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Picture 2" descr="Картинка 4 из 20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904" y="188640"/>
            <a:ext cx="2535157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943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14400" y="260350"/>
            <a:ext cx="82296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4000"/>
              <a:t>Военная логистика </a:t>
            </a:r>
            <a:br>
              <a:rPr lang="ru-RU" altLang="ru-RU" sz="4000"/>
            </a:br>
            <a:r>
              <a:rPr lang="ru-RU" altLang="ru-RU" sz="2800"/>
              <a:t>(тыловое обеспечение)</a:t>
            </a:r>
          </a:p>
        </p:txBody>
      </p:sp>
      <p:sp>
        <p:nvSpPr>
          <p:cNvPr id="10246" name="Прямоугольник 2"/>
          <p:cNvSpPr>
            <a:spLocks noChangeArrowheads="1"/>
          </p:cNvSpPr>
          <p:nvPr/>
        </p:nvSpPr>
        <p:spPr bwMode="auto">
          <a:xfrm>
            <a:off x="4644009" y="1340768"/>
            <a:ext cx="4068192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Великая Отечественная война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(1941-1945)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Дорога Жизни –памятник военной логистике СССР </a:t>
            </a:r>
          </a:p>
          <a:p>
            <a:pPr algn="ctr"/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Прямоугольник 2"/>
          <p:cNvSpPr>
            <a:spLocks noChangeArrowheads="1"/>
          </p:cNvSpPr>
          <p:nvPr/>
        </p:nvSpPr>
        <p:spPr bwMode="auto">
          <a:xfrm>
            <a:off x="527686" y="1340768"/>
            <a:ext cx="39540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Русско-японская война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(1904-1905)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Снабжение Маньчжурской армии через Транссибирскую магистраль</a:t>
            </a:r>
          </a:p>
          <a:p>
            <a:pPr algn="ctr"/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9" name="Picture 9" descr="b5964d3bf54c514d039295c0e69a947e_X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52936"/>
            <a:ext cx="2881312" cy="185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Picture 11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316" y="2685603"/>
            <a:ext cx="2555875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22761" y="5085184"/>
            <a:ext cx="6609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военной логистикой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понимать совокупность средств и  способов, необходимых для доставки людей, техники, боеприпасов к	месту боевых действий, а также планирование и организацию мероприятий им по подготовке и осуществлению связанных с этим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2260909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611188" y="3501008"/>
            <a:ext cx="7848600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 sz="1800" dirty="0"/>
          </a:p>
          <a:p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Ввел его в употребление в данном значении известный математик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altLang="ru-RU" sz="2000" b="1" dirty="0" err="1" smtClean="0">
                <a:latin typeface="Times New Roman" pitchFamily="18" charset="0"/>
                <a:cs typeface="Times New Roman" pitchFamily="18" charset="0"/>
              </a:rPr>
              <a:t>Лейбниц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1646-1716)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Официально термин «логистика» был закреплен за математической логикой в 1904 г. на философском конгрессе в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Женеве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логистика широко используется при изучении математических закономерностей, конструировании технических систем вычислительной техники, в робототехнике и т. п.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Прямоугольник 4"/>
          <p:cNvSpPr>
            <a:spLocks noChangeArrowheads="1"/>
          </p:cNvSpPr>
          <p:nvPr/>
        </p:nvSpPr>
        <p:spPr bwMode="auto">
          <a:xfrm>
            <a:off x="1115616" y="1013293"/>
            <a:ext cx="417671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Логистика как</a:t>
            </a:r>
          </a:p>
          <a:p>
            <a:r>
              <a:rPr lang="ru-RU" alt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математическая логика</a:t>
            </a:r>
            <a:endParaRPr lang="ru-RU" alt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4" name="Picture 2" descr="Картинка 4 из 455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053" y="404664"/>
            <a:ext cx="2303735" cy="3001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26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2" y="203200"/>
            <a:ext cx="8505825" cy="777875"/>
          </a:xfrm>
        </p:spPr>
        <p:txBody>
          <a:bodyPr>
            <a:noAutofit/>
          </a:bodyPr>
          <a:lstStyle/>
          <a:p>
            <a:r>
              <a:rPr lang="ru-RU" altLang="ru-RU" sz="2800" dirty="0"/>
              <a:t>Истоки и направления развития </a:t>
            </a:r>
          </a:p>
        </p:txBody>
      </p:sp>
      <p:pic>
        <p:nvPicPr>
          <p:cNvPr id="16389" name="Picture 5" descr="Картинки по запросу великий шелковый пу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125538"/>
            <a:ext cx="1944688" cy="122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196975"/>
            <a:ext cx="1655763" cy="10080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/>
              <a:t>Древний </a:t>
            </a:r>
          </a:p>
          <a:p>
            <a:pPr algn="ctr"/>
            <a:r>
              <a:rPr lang="ru-RU" altLang="ru-RU" sz="1800"/>
              <a:t>Китай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2781300"/>
            <a:ext cx="1655763" cy="10080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/>
              <a:t>Древняя </a:t>
            </a:r>
          </a:p>
          <a:p>
            <a:pPr algn="ctr"/>
            <a:r>
              <a:rPr lang="ru-RU" altLang="ru-RU" sz="1800"/>
              <a:t>Греция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4724400"/>
            <a:ext cx="1655763" cy="10080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/>
              <a:t>Римская </a:t>
            </a:r>
          </a:p>
          <a:p>
            <a:pPr algn="ctr"/>
            <a:r>
              <a:rPr lang="ru-RU" altLang="ru-RU" sz="1800"/>
              <a:t>империя</a:t>
            </a:r>
          </a:p>
        </p:txBody>
      </p:sp>
      <p:pic>
        <p:nvPicPr>
          <p:cNvPr id="16398" name="Picture 14" descr="Картинки по запросу путь из варяг в грек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644900"/>
            <a:ext cx="1906588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7019925" y="2420938"/>
            <a:ext cx="16557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200"/>
              <a:t>Китайский шёлковый путь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7019925" y="5084763"/>
            <a:ext cx="16557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200"/>
              <a:t>Путь из варяг в греки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627313" y="1196975"/>
            <a:ext cx="1655762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Возникновение товарно-денежных отношений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4787900" y="1196975"/>
            <a:ext cx="1655763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Появление первых цепей поставок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627313" y="2781300"/>
            <a:ext cx="1655762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Становление и развитие счетного искусства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627313" y="4005263"/>
            <a:ext cx="16557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Становление международной торговли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627313" y="5300663"/>
            <a:ext cx="1655762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Формирование внутренних правил распределения продовольствия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4716463" y="2636838"/>
            <a:ext cx="1727200" cy="3744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Возникновение термина «логист»</a:t>
            </a:r>
          </a:p>
          <a:p>
            <a:pPr algn="ctr"/>
            <a:endParaRPr lang="ru-RU" altLang="ru-RU" sz="1400"/>
          </a:p>
          <a:p>
            <a:pPr algn="ctr"/>
            <a:endParaRPr lang="ru-RU" altLang="ru-RU" sz="1400"/>
          </a:p>
          <a:p>
            <a:pPr algn="ctr"/>
            <a:endParaRPr lang="ru-RU" altLang="ru-RU" sz="1400"/>
          </a:p>
          <a:p>
            <a:pPr algn="ctr"/>
            <a:endParaRPr lang="ru-RU" altLang="ru-RU" sz="1400"/>
          </a:p>
          <a:p>
            <a:pPr algn="ctr"/>
            <a:r>
              <a:rPr lang="ru-RU" altLang="ru-RU" sz="1400"/>
              <a:t>Прокладывание торговых путей</a:t>
            </a: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692275" y="170021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4284663" y="17002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1692275" y="31416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4284663" y="31416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4284663" y="4508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4284663" y="57340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1692275" y="5229225"/>
            <a:ext cx="93503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V="1">
            <a:off x="1619250" y="4437063"/>
            <a:ext cx="10080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1619250" y="3357563"/>
            <a:ext cx="1008063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6417" name="Picture 33" descr="Картинки по запросу древний китай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981075"/>
            <a:ext cx="549275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9" name="Picture 35" descr="Картинки по запросу древняя греция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565400"/>
            <a:ext cx="482600" cy="75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21" name="Picture 37" descr="Картинки по запросу древний рим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437063"/>
            <a:ext cx="792162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5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229496"/>
            <a:ext cx="8229600" cy="777875"/>
          </a:xfrm>
        </p:spPr>
        <p:txBody>
          <a:bodyPr>
            <a:noAutofit/>
          </a:bodyPr>
          <a:lstStyle/>
          <a:p>
            <a:r>
              <a:rPr lang="ru-RU" altLang="ru-RU" sz="2800" dirty="0"/>
              <a:t>Истоки и направления развития </a:t>
            </a:r>
            <a:r>
              <a:rPr lang="ru-RU" altLang="ru-RU" sz="1200" dirty="0"/>
              <a:t>(продолжение)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276475"/>
            <a:ext cx="1655763" cy="10080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800"/>
              <a:t>Евразия, Америка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4724400"/>
            <a:ext cx="1655763" cy="10080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800"/>
              <a:t>Развитые государства мира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7019925" y="2420938"/>
            <a:ext cx="16557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200"/>
              <a:t>Соляные пути, Янтарный путь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2627313" y="1196975"/>
            <a:ext cx="1655762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Развитие международной торговли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787900" y="1196975"/>
            <a:ext cx="1655763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Появление первых цепей поставок разного товара 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627313" y="2565400"/>
            <a:ext cx="1655762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Формирование оптимальных систем тыла и фронта в военное время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627313" y="4005263"/>
            <a:ext cx="1655762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Разработка экономико-математических оптимизационных моделей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627313" y="5300663"/>
            <a:ext cx="1657350" cy="155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Разработка и внедрение механизмов управления движением материальных потоков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1619250" y="1700213"/>
            <a:ext cx="10080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4284663" y="17002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1692275" y="2781300"/>
            <a:ext cx="9350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4284663" y="31416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4284663" y="4508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4284663" y="5734050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1692275" y="5229225"/>
            <a:ext cx="93503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1692275" y="3284538"/>
            <a:ext cx="93503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37" name="Picture 29" descr="Картинки по запросу соляной путь венец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981075"/>
            <a:ext cx="2124075" cy="122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4859338" y="2565400"/>
            <a:ext cx="1655762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Военная логистика</a:t>
            </a: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4859338" y="3933825"/>
            <a:ext cx="1800225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Математическая логика </a:t>
            </a: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4932363" y="5300663"/>
            <a:ext cx="1727200" cy="155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400"/>
              <a:t>Бизнес-логистика: интегрированные цепи поставок</a:t>
            </a:r>
          </a:p>
          <a:p>
            <a:pPr algn="ctr"/>
            <a:endParaRPr lang="ru-RU" altLang="ru-RU" sz="1400"/>
          </a:p>
          <a:p>
            <a:pPr algn="ctr"/>
            <a:r>
              <a:rPr lang="ru-RU" altLang="ru-RU" sz="1400"/>
              <a:t>Логистика как наука </a:t>
            </a:r>
            <a:r>
              <a:rPr lang="ru-RU" altLang="ru-RU" sz="1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1950 гг.</a:t>
            </a:r>
          </a:p>
          <a:p>
            <a:pPr algn="ctr"/>
            <a:endParaRPr lang="ru-RU" altLang="ru-RU" sz="1400"/>
          </a:p>
        </p:txBody>
      </p:sp>
      <p:pic>
        <p:nvPicPr>
          <p:cNvPr id="17446" name="Picture 38" descr="Картинки по запросу военная логисти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997200"/>
            <a:ext cx="2043113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7092950" y="4581525"/>
            <a:ext cx="16557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1200"/>
              <a:t>Военная логистика</a:t>
            </a:r>
          </a:p>
        </p:txBody>
      </p:sp>
    </p:spTree>
    <p:extLst>
      <p:ext uri="{BB962C8B-B14F-4D97-AF65-F5344CB8AC3E}">
        <p14:creationId xmlns:p14="http://schemas.microsoft.com/office/powerpoint/2010/main" val="32023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2235</Words>
  <Application>Microsoft Office PowerPoint</Application>
  <PresentationFormat>Экран (4:3)</PresentationFormat>
  <Paragraphs>282</Paragraphs>
  <Slides>30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Главная</vt:lpstr>
      <vt:lpstr>1_Главная</vt:lpstr>
      <vt:lpstr>Методологические основы дисциплины «Логистика»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Истоки и направления развития </vt:lpstr>
      <vt:lpstr>Истоки и направления развития (продолжение)</vt:lpstr>
      <vt:lpstr>Эволюция логистики </vt:lpstr>
      <vt:lpstr>1. Период с 20-х до начала 50-х гг. условно называется периодом фрагментации, когда идея логистики как интегрального инструмента снижения общих затрат и управления материальными потоками в бизнесе не была востребована. </vt:lpstr>
      <vt:lpstr>2. Период с середины 1950-х по 1970-е гг. западные специалисты называют периодом становления логистики. </vt:lpstr>
      <vt:lpstr>3. К началу 70-х гг. (период развития) были сформулированы фундаментальные принципы бизнес-логистики и некоторые западные фирмы стали успешно применять их на практике. Однако для многих фирм логистический подход к контролю и уменьшению затрат еще не стал очевидным</vt:lpstr>
      <vt:lpstr>4. В период с 1980-х до середины 1990-х гг. логистика приобрела статус «образа мышления», или, другими словами, концептуальной стратегии, основанной на глубокой интеграции всех областей хозяйственной деятельности в единую ресурсопроводящую систему (период интеграции). </vt:lpstr>
      <vt:lpstr>Интегрированный логистический подход</vt:lpstr>
      <vt:lpstr>Цифровые технологии </vt:lpstr>
      <vt:lpstr>Основные тенденции развития логистики в России</vt:lpstr>
      <vt:lpstr>Основные направления применения цифровых технологий в логистике</vt:lpstr>
      <vt:lpstr>Презентация PowerPoint</vt:lpstr>
      <vt:lpstr>Логистика в компонентах менеджмента </vt:lpstr>
      <vt:lpstr>Презентация PowerPoint</vt:lpstr>
      <vt:lpstr>Логистическая цепь</vt:lpstr>
      <vt:lpstr>Функции логистики</vt:lpstr>
      <vt:lpstr>Задачи логистики</vt:lpstr>
      <vt:lpstr>Основные принципы логистики</vt:lpstr>
      <vt:lpstr>Парадигмы логистики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Методологические основы дисциплины «Логистика»</dc:title>
  <dc:creator>Дмитрий</dc:creator>
  <cp:lastModifiedBy>Дмитрий</cp:lastModifiedBy>
  <cp:revision>16</cp:revision>
  <cp:lastPrinted>2020-09-01T20:21:24Z</cp:lastPrinted>
  <dcterms:created xsi:type="dcterms:W3CDTF">2019-09-03T19:44:41Z</dcterms:created>
  <dcterms:modified xsi:type="dcterms:W3CDTF">2020-09-01T20:33:47Z</dcterms:modified>
</cp:coreProperties>
</file>